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61" r:id="rId4"/>
    <p:sldId id="270" r:id="rId5"/>
    <p:sldId id="276" r:id="rId6"/>
    <p:sldId id="263" r:id="rId7"/>
    <p:sldId id="277" r:id="rId8"/>
    <p:sldId id="278" r:id="rId9"/>
    <p:sldId id="279" r:id="rId10"/>
    <p:sldId id="272" r:id="rId11"/>
    <p:sldId id="267" r:id="rId12"/>
    <p:sldId id="275" r:id="rId13"/>
  </p:sldIdLst>
  <p:sldSz cx="12192000" cy="6858000"/>
  <p:notesSz cx="6742113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FF4FC9"/>
    <a:srgbClr val="9FB0DB"/>
    <a:srgbClr val="75C1D9"/>
    <a:srgbClr val="C684B9"/>
    <a:srgbClr val="7698D4"/>
    <a:srgbClr val="6CA6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9" autoAdjust="0"/>
    <p:restoredTop sz="94660"/>
  </p:normalViewPr>
  <p:slideViewPr>
    <p:cSldViewPr snapToGrid="0">
      <p:cViewPr varScale="1">
        <p:scale>
          <a:sx n="137" d="100"/>
          <a:sy n="137" d="100"/>
        </p:scale>
        <p:origin x="120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B4AE20-5A14-411D-BD3B-AB06D62F1AE2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7E989BE-B1E7-42DE-A622-8BAC145D97C8}">
      <dgm:prSet phldrT="[Текст]" custT="1"/>
      <dgm:spPr/>
      <dgm:t>
        <a:bodyPr/>
        <a:lstStyle/>
        <a:p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Программы туристско-краеведческой направленности</a:t>
          </a:r>
        </a:p>
        <a:p>
          <a:r>
            <a:rPr lang="ru-RU" sz="1800" b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41 шт.</a:t>
          </a:r>
        </a:p>
      </dgm:t>
    </dgm:pt>
    <dgm:pt modelId="{5147D040-87F8-457F-9137-C42EDBA6DD2F}" type="parTrans" cxnId="{04BDB070-E141-4CD9-8890-5FF61503D2E5}">
      <dgm:prSet/>
      <dgm:spPr/>
      <dgm:t>
        <a:bodyPr/>
        <a:lstStyle/>
        <a:p>
          <a:endParaRPr lang="ru-RU"/>
        </a:p>
      </dgm:t>
    </dgm:pt>
    <dgm:pt modelId="{7C6802FC-1D02-47D8-B0AC-59DA5EEB85E7}" type="sibTrans" cxnId="{04BDB070-E141-4CD9-8890-5FF61503D2E5}">
      <dgm:prSet/>
      <dgm:spPr/>
      <dgm:t>
        <a:bodyPr/>
        <a:lstStyle/>
        <a:p>
          <a:endParaRPr lang="ru-RU"/>
        </a:p>
      </dgm:t>
    </dgm:pt>
    <dgm:pt modelId="{20D9C749-F576-4CDE-BB29-745047091C2C}">
      <dgm:prSet phldrT="[Текст]" custT="1"/>
      <dgm:spPr/>
      <dgm:t>
        <a:bodyPr/>
        <a:lstStyle/>
        <a:p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Программы в сетевой форме- </a:t>
          </a:r>
        </a:p>
        <a:p>
          <a:r>
            <a:rPr lang="ru-RU" sz="1800" b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16 шт.</a:t>
          </a:r>
        </a:p>
      </dgm:t>
    </dgm:pt>
    <dgm:pt modelId="{CE582762-1F75-44B6-888B-B2F394FC037B}" type="parTrans" cxnId="{E8AFE150-85DA-4647-9F08-1E17A2F3B89A}">
      <dgm:prSet/>
      <dgm:spPr/>
      <dgm:t>
        <a:bodyPr/>
        <a:lstStyle/>
        <a:p>
          <a:endParaRPr lang="ru-RU"/>
        </a:p>
      </dgm:t>
    </dgm:pt>
    <dgm:pt modelId="{2B80E9DF-4E8E-4400-8694-6F0ABBED34BA}" type="sibTrans" cxnId="{E8AFE150-85DA-4647-9F08-1E17A2F3B89A}">
      <dgm:prSet/>
      <dgm:spPr/>
      <dgm:t>
        <a:bodyPr/>
        <a:lstStyle/>
        <a:p>
          <a:endParaRPr lang="ru-RU"/>
        </a:p>
      </dgm:t>
    </dgm:pt>
    <dgm:pt modelId="{5FEA5833-740D-4D2D-A403-AF660840C4D7}">
      <dgm:prSet phldrT="[Текст]" custT="1"/>
      <dgm:spPr/>
      <dgm:t>
        <a:bodyPr/>
        <a:lstStyle/>
        <a:p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Программы технической направленности-</a:t>
          </a:r>
        </a:p>
        <a:p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90шт./ </a:t>
          </a:r>
          <a:r>
            <a:rPr lang="ru-RU" sz="1800" b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146</a:t>
          </a:r>
        </a:p>
      </dgm:t>
    </dgm:pt>
    <dgm:pt modelId="{5162D3B0-80AA-4603-8385-7363CC63DDAD}" type="parTrans" cxnId="{68EDA3D6-6C15-491C-A47D-EFB0731B40FF}">
      <dgm:prSet/>
      <dgm:spPr/>
      <dgm:t>
        <a:bodyPr/>
        <a:lstStyle/>
        <a:p>
          <a:endParaRPr lang="ru-RU"/>
        </a:p>
      </dgm:t>
    </dgm:pt>
    <dgm:pt modelId="{30C84B29-F350-497A-A387-FBA0B201429B}" type="sibTrans" cxnId="{68EDA3D6-6C15-491C-A47D-EFB0731B40FF}">
      <dgm:prSet/>
      <dgm:spPr/>
      <dgm:t>
        <a:bodyPr/>
        <a:lstStyle/>
        <a:p>
          <a:endParaRPr lang="ru-RU"/>
        </a:p>
      </dgm:t>
    </dgm:pt>
    <dgm:pt modelId="{01C3DFBC-BDD7-4C02-A324-906E3B70F6AD}">
      <dgm:prSet phldrT="[Текст]" custT="1"/>
      <dgm:spPr/>
      <dgm:t>
        <a:bodyPr/>
        <a:lstStyle/>
        <a:p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Программы естественнонаучной направленности- </a:t>
          </a:r>
        </a:p>
        <a:p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136шт./ </a:t>
          </a:r>
          <a:r>
            <a:rPr lang="ru-RU" sz="1800" b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182</a:t>
          </a:r>
        </a:p>
      </dgm:t>
    </dgm:pt>
    <dgm:pt modelId="{EF9DFA03-241A-4798-A42F-CE50DBBA69DE}" type="parTrans" cxnId="{0561C944-2495-40FA-BFE8-F3129F73E091}">
      <dgm:prSet/>
      <dgm:spPr/>
      <dgm:t>
        <a:bodyPr/>
        <a:lstStyle/>
        <a:p>
          <a:endParaRPr lang="ru-RU"/>
        </a:p>
      </dgm:t>
    </dgm:pt>
    <dgm:pt modelId="{D5E2E513-48B9-47D7-92B0-CD6CDEEAD25A}" type="sibTrans" cxnId="{0561C944-2495-40FA-BFE8-F3129F73E091}">
      <dgm:prSet/>
      <dgm:spPr/>
      <dgm:t>
        <a:bodyPr/>
        <a:lstStyle/>
        <a:p>
          <a:endParaRPr lang="ru-RU"/>
        </a:p>
      </dgm:t>
    </dgm:pt>
    <dgm:pt modelId="{B6488424-6E21-4FED-965A-00B232AD9DA5}">
      <dgm:prSet phldrT="[Текст]"/>
      <dgm:spPr/>
      <dgm:t>
        <a:bodyPr/>
        <a:lstStyle/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заочных или сезонных школ для мотивированных детей- </a:t>
          </a:r>
          <a:r>
            <a:rPr lang="ru-RU" b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9шт.</a:t>
          </a:r>
        </a:p>
      </dgm:t>
    </dgm:pt>
    <dgm:pt modelId="{ACEAEA25-5553-4189-86CD-975AB56F5653}" type="parTrans" cxnId="{547B0DB0-B1E4-4389-BEF1-AD6813DC26DC}">
      <dgm:prSet/>
      <dgm:spPr/>
      <dgm:t>
        <a:bodyPr/>
        <a:lstStyle/>
        <a:p>
          <a:endParaRPr lang="ru-RU"/>
        </a:p>
      </dgm:t>
    </dgm:pt>
    <dgm:pt modelId="{D565890A-D557-49C6-88A0-BA20C94DC435}" type="sibTrans" cxnId="{547B0DB0-B1E4-4389-BEF1-AD6813DC26DC}">
      <dgm:prSet/>
      <dgm:spPr/>
      <dgm:t>
        <a:bodyPr/>
        <a:lstStyle/>
        <a:p>
          <a:endParaRPr lang="ru-RU"/>
        </a:p>
      </dgm:t>
    </dgm:pt>
    <dgm:pt modelId="{835C88EE-AFAC-4915-996B-EA88A37C214E}">
      <dgm:prSet/>
      <dgm:spPr/>
      <dgm:t>
        <a:bodyPr/>
        <a:lstStyle/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внедренных моделей для детей сельской местности- </a:t>
          </a:r>
          <a:r>
            <a:rPr lang="ru-RU" b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шт.</a:t>
          </a:r>
        </a:p>
      </dgm:t>
    </dgm:pt>
    <dgm:pt modelId="{39477FDE-4B76-4E36-9C81-73B40F2D15CB}" type="parTrans" cxnId="{42C527A0-DA5A-47AD-A6E9-4CF3F18743F3}">
      <dgm:prSet/>
      <dgm:spPr/>
      <dgm:t>
        <a:bodyPr/>
        <a:lstStyle/>
        <a:p>
          <a:endParaRPr lang="ru-RU"/>
        </a:p>
      </dgm:t>
    </dgm:pt>
    <dgm:pt modelId="{27480D6D-2B7A-4CCB-9BC2-8B3CCE65C9C7}" type="sibTrans" cxnId="{42C527A0-DA5A-47AD-A6E9-4CF3F18743F3}">
      <dgm:prSet/>
      <dgm:spPr/>
      <dgm:t>
        <a:bodyPr/>
        <a:lstStyle/>
        <a:p>
          <a:endParaRPr lang="ru-RU"/>
        </a:p>
      </dgm:t>
    </dgm:pt>
    <dgm:pt modelId="{E26204DA-DF97-4A03-86DA-B4FE1EC3968E}">
      <dgm:prSet/>
      <dgm:spPr/>
      <dgm:t>
        <a:bodyPr/>
        <a:lstStyle/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программы, реализуемых дистанционно -</a:t>
          </a:r>
          <a:r>
            <a:rPr lang="ru-RU" b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3шт.</a:t>
          </a:r>
        </a:p>
      </dgm:t>
    </dgm:pt>
    <dgm:pt modelId="{C6D1E71F-CDF5-4865-BB66-3AB217689645}" type="parTrans" cxnId="{0916524C-22F7-4CE0-872C-56866D7EF98D}">
      <dgm:prSet/>
      <dgm:spPr/>
      <dgm:t>
        <a:bodyPr/>
        <a:lstStyle/>
        <a:p>
          <a:endParaRPr lang="ru-RU"/>
        </a:p>
      </dgm:t>
    </dgm:pt>
    <dgm:pt modelId="{152C346C-9296-44AE-B2C4-46670A18CF92}" type="sibTrans" cxnId="{0916524C-22F7-4CE0-872C-56866D7EF98D}">
      <dgm:prSet/>
      <dgm:spPr/>
      <dgm:t>
        <a:bodyPr/>
        <a:lstStyle/>
        <a:p>
          <a:endParaRPr lang="ru-RU"/>
        </a:p>
      </dgm:t>
    </dgm:pt>
    <dgm:pt modelId="{0E206F7E-5EE4-48F1-8A3D-70EB11C578C2}">
      <dgm:prSet/>
      <dgm:spPr/>
      <dgm:t>
        <a:bodyPr/>
        <a:lstStyle/>
        <a:p>
          <a:r>
            <a: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 детей с ОВЗ от 5 до 18 лет, охваченных доп. образованием- </a:t>
          </a:r>
          <a:r>
            <a: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78уч-ся</a:t>
          </a:r>
        </a:p>
      </dgm:t>
    </dgm:pt>
    <dgm:pt modelId="{CA0D15CF-E753-4F79-8930-CB54981BEE30}" type="parTrans" cxnId="{F2F0074C-EC18-4A2A-8BE1-C33D41973B72}">
      <dgm:prSet/>
      <dgm:spPr/>
      <dgm:t>
        <a:bodyPr/>
        <a:lstStyle/>
        <a:p>
          <a:endParaRPr lang="ru-RU"/>
        </a:p>
      </dgm:t>
    </dgm:pt>
    <dgm:pt modelId="{9B9F2A48-7C1A-4AD6-860F-C820F2391874}" type="sibTrans" cxnId="{F2F0074C-EC18-4A2A-8BE1-C33D41973B72}">
      <dgm:prSet/>
      <dgm:spPr/>
      <dgm:t>
        <a:bodyPr/>
        <a:lstStyle/>
        <a:p>
          <a:endParaRPr lang="ru-RU"/>
        </a:p>
      </dgm:t>
    </dgm:pt>
    <dgm:pt modelId="{56A88C25-215E-4D89-AE48-0A289014B783}" type="pres">
      <dgm:prSet presAssocID="{1AB4AE20-5A14-411D-BD3B-AB06D62F1AE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FE78719-B503-42F9-ADC9-0A357CB4DD0C}" type="pres">
      <dgm:prSet presAssocID="{67E989BE-B1E7-42DE-A622-8BAC145D97C8}" presName="node" presStyleLbl="node1" presStyleIdx="0" presStyleCnt="8" custScaleX="92980" custScaleY="110991" custLinFactNeighborX="-6775" custLinFactNeighborY="-242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025D8F-AFA1-4B80-B8D2-6932BBD821D4}" type="pres">
      <dgm:prSet presAssocID="{7C6802FC-1D02-47D8-B0AC-59DA5EEB85E7}" presName="sibTrans" presStyleCnt="0"/>
      <dgm:spPr/>
    </dgm:pt>
    <dgm:pt modelId="{D45C4431-EC49-422C-A74D-ADE6136F57AB}" type="pres">
      <dgm:prSet presAssocID="{20D9C749-F576-4CDE-BB29-745047091C2C}" presName="node" presStyleLbl="node1" presStyleIdx="1" presStyleCnt="8" custScaleX="90275" custScaleY="105291" custLinFactX="24006" custLinFactNeighborX="100000" custLinFactNeighborY="-93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63AC73-D049-415A-BBDC-C4668CD02CD1}" type="pres">
      <dgm:prSet presAssocID="{2B80E9DF-4E8E-4400-8694-6F0ABBED34BA}" presName="sibTrans" presStyleCnt="0"/>
      <dgm:spPr/>
    </dgm:pt>
    <dgm:pt modelId="{1B995A19-58D9-4DD3-B6D5-5B10F4B48287}" type="pres">
      <dgm:prSet presAssocID="{5FEA5833-740D-4D2D-A403-AF660840C4D7}" presName="node" presStyleLbl="node1" presStyleIdx="2" presStyleCnt="8" custScaleX="109274" custScaleY="95382" custLinFactX="-575" custLinFactNeighborX="-100000" custLinFactNeighborY="84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D47E1A-F216-4A0D-A7BD-3818B6176893}" type="pres">
      <dgm:prSet presAssocID="{30C84B29-F350-497A-A387-FBA0B201429B}" presName="sibTrans" presStyleCnt="0"/>
      <dgm:spPr/>
    </dgm:pt>
    <dgm:pt modelId="{485D555E-884B-48CE-8D75-A6A92D233569}" type="pres">
      <dgm:prSet presAssocID="{01C3DFBC-BDD7-4C02-A324-906E3B70F6AD}" presName="node" presStyleLbl="node1" presStyleIdx="3" presStyleCnt="8" custScaleX="109862" custLinFactX="9920" custLinFactNeighborX="100000" custLinFactNeighborY="12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15EF62-A71B-4796-852A-9EF5705EB1CA}" type="pres">
      <dgm:prSet presAssocID="{D5E2E513-48B9-47D7-92B0-CD6CDEEAD25A}" presName="sibTrans" presStyleCnt="0"/>
      <dgm:spPr/>
    </dgm:pt>
    <dgm:pt modelId="{610FE866-EE00-49E0-AEF4-C7B697C40540}" type="pres">
      <dgm:prSet presAssocID="{B6488424-6E21-4FED-965A-00B232AD9DA5}" presName="node" presStyleLbl="node1" presStyleIdx="4" presStyleCnt="8" custLinFactX="-20294" custLinFactNeighborX="-100000" custLinFactNeighborY="-74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365750-BD41-4929-BBDA-E10A0237957C}" type="pres">
      <dgm:prSet presAssocID="{D565890A-D557-49C6-88A0-BA20C94DC435}" presName="sibTrans" presStyleCnt="0"/>
      <dgm:spPr/>
    </dgm:pt>
    <dgm:pt modelId="{2FC06934-E816-4166-A0FC-1E0C24E287E7}" type="pres">
      <dgm:prSet presAssocID="{835C88EE-AFAC-4915-996B-EA88A37C214E}" presName="node" presStyleLbl="node1" presStyleIdx="5" presStyleCnt="8" custLinFactNeighborX="2215" custLinFactNeighborY="-80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8633E7-BE3B-4F60-B7E6-22CFB7F00943}" type="pres">
      <dgm:prSet presAssocID="{27480D6D-2B7A-4CCB-9BC2-8B3CCE65C9C7}" presName="sibTrans" presStyleCnt="0"/>
      <dgm:spPr/>
    </dgm:pt>
    <dgm:pt modelId="{0707B993-0A37-459C-AD64-966AFF4DE5F6}" type="pres">
      <dgm:prSet presAssocID="{E26204DA-DF97-4A03-86DA-B4FE1EC3968E}" presName="node" presStyleLbl="node1" presStyleIdx="6" presStyleCnt="8" custScaleX="115121" custScaleY="106232" custLinFactNeighborX="-20795" custLinFactNeighborY="21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B4B17D-A611-48B3-8C23-82F0EC97B137}" type="pres">
      <dgm:prSet presAssocID="{152C346C-9296-44AE-B2C4-46670A18CF92}" presName="sibTrans" presStyleCnt="0"/>
      <dgm:spPr/>
    </dgm:pt>
    <dgm:pt modelId="{71DA8948-72C5-4611-9DC6-144A571B1846}" type="pres">
      <dgm:prSet presAssocID="{0E206F7E-5EE4-48F1-8A3D-70EB11C578C2}" presName="node" presStyleLbl="node1" presStyleIdx="7" presStyleCnt="8" custScaleX="122549" custScaleY="106232" custLinFactNeighborX="14309" custLinFactNeighborY="21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4BDB070-E141-4CD9-8890-5FF61503D2E5}" srcId="{1AB4AE20-5A14-411D-BD3B-AB06D62F1AE2}" destId="{67E989BE-B1E7-42DE-A622-8BAC145D97C8}" srcOrd="0" destOrd="0" parTransId="{5147D040-87F8-457F-9137-C42EDBA6DD2F}" sibTransId="{7C6802FC-1D02-47D8-B0AC-59DA5EEB85E7}"/>
    <dgm:cxn modelId="{68EDA3D6-6C15-491C-A47D-EFB0731B40FF}" srcId="{1AB4AE20-5A14-411D-BD3B-AB06D62F1AE2}" destId="{5FEA5833-740D-4D2D-A403-AF660840C4D7}" srcOrd="2" destOrd="0" parTransId="{5162D3B0-80AA-4603-8385-7363CC63DDAD}" sibTransId="{30C84B29-F350-497A-A387-FBA0B201429B}"/>
    <dgm:cxn modelId="{3CF17DE3-5F0E-4E3B-92D2-BADB99DF621E}" type="presOf" srcId="{20D9C749-F576-4CDE-BB29-745047091C2C}" destId="{D45C4431-EC49-422C-A74D-ADE6136F57AB}" srcOrd="0" destOrd="0" presId="urn:microsoft.com/office/officeart/2005/8/layout/default"/>
    <dgm:cxn modelId="{D72020CF-25CE-4640-9857-069A1E23C40E}" type="presOf" srcId="{B6488424-6E21-4FED-965A-00B232AD9DA5}" destId="{610FE866-EE00-49E0-AEF4-C7B697C40540}" srcOrd="0" destOrd="0" presId="urn:microsoft.com/office/officeart/2005/8/layout/default"/>
    <dgm:cxn modelId="{660D8073-1717-4660-97F0-2BEE8A4E5BA4}" type="presOf" srcId="{1AB4AE20-5A14-411D-BD3B-AB06D62F1AE2}" destId="{56A88C25-215E-4D89-AE48-0A289014B783}" srcOrd="0" destOrd="0" presId="urn:microsoft.com/office/officeart/2005/8/layout/default"/>
    <dgm:cxn modelId="{770EA16F-E8D8-4FF5-A947-BE5926C8826B}" type="presOf" srcId="{0E206F7E-5EE4-48F1-8A3D-70EB11C578C2}" destId="{71DA8948-72C5-4611-9DC6-144A571B1846}" srcOrd="0" destOrd="0" presId="urn:microsoft.com/office/officeart/2005/8/layout/default"/>
    <dgm:cxn modelId="{0916524C-22F7-4CE0-872C-56866D7EF98D}" srcId="{1AB4AE20-5A14-411D-BD3B-AB06D62F1AE2}" destId="{E26204DA-DF97-4A03-86DA-B4FE1EC3968E}" srcOrd="6" destOrd="0" parTransId="{C6D1E71F-CDF5-4865-BB66-3AB217689645}" sibTransId="{152C346C-9296-44AE-B2C4-46670A18CF92}"/>
    <dgm:cxn modelId="{F2F0074C-EC18-4A2A-8BE1-C33D41973B72}" srcId="{1AB4AE20-5A14-411D-BD3B-AB06D62F1AE2}" destId="{0E206F7E-5EE4-48F1-8A3D-70EB11C578C2}" srcOrd="7" destOrd="0" parTransId="{CA0D15CF-E753-4F79-8930-CB54981BEE30}" sibTransId="{9B9F2A48-7C1A-4AD6-860F-C820F2391874}"/>
    <dgm:cxn modelId="{8A85A39F-3642-412B-A4B9-471DA3B12BE6}" type="presOf" srcId="{67E989BE-B1E7-42DE-A622-8BAC145D97C8}" destId="{FFE78719-B503-42F9-ADC9-0A357CB4DD0C}" srcOrd="0" destOrd="0" presId="urn:microsoft.com/office/officeart/2005/8/layout/default"/>
    <dgm:cxn modelId="{0561C944-2495-40FA-BFE8-F3129F73E091}" srcId="{1AB4AE20-5A14-411D-BD3B-AB06D62F1AE2}" destId="{01C3DFBC-BDD7-4C02-A324-906E3B70F6AD}" srcOrd="3" destOrd="0" parTransId="{EF9DFA03-241A-4798-A42F-CE50DBBA69DE}" sibTransId="{D5E2E513-48B9-47D7-92B0-CD6CDEEAD25A}"/>
    <dgm:cxn modelId="{42C527A0-DA5A-47AD-A6E9-4CF3F18743F3}" srcId="{1AB4AE20-5A14-411D-BD3B-AB06D62F1AE2}" destId="{835C88EE-AFAC-4915-996B-EA88A37C214E}" srcOrd="5" destOrd="0" parTransId="{39477FDE-4B76-4E36-9C81-73B40F2D15CB}" sibTransId="{27480D6D-2B7A-4CCB-9BC2-8B3CCE65C9C7}"/>
    <dgm:cxn modelId="{E8AFE150-85DA-4647-9F08-1E17A2F3B89A}" srcId="{1AB4AE20-5A14-411D-BD3B-AB06D62F1AE2}" destId="{20D9C749-F576-4CDE-BB29-745047091C2C}" srcOrd="1" destOrd="0" parTransId="{CE582762-1F75-44B6-888B-B2F394FC037B}" sibTransId="{2B80E9DF-4E8E-4400-8694-6F0ABBED34BA}"/>
    <dgm:cxn modelId="{547B0DB0-B1E4-4389-BEF1-AD6813DC26DC}" srcId="{1AB4AE20-5A14-411D-BD3B-AB06D62F1AE2}" destId="{B6488424-6E21-4FED-965A-00B232AD9DA5}" srcOrd="4" destOrd="0" parTransId="{ACEAEA25-5553-4189-86CD-975AB56F5653}" sibTransId="{D565890A-D557-49C6-88A0-BA20C94DC435}"/>
    <dgm:cxn modelId="{FF131F4E-8A61-42B2-A47E-58C5C72959F7}" type="presOf" srcId="{01C3DFBC-BDD7-4C02-A324-906E3B70F6AD}" destId="{485D555E-884B-48CE-8D75-A6A92D233569}" srcOrd="0" destOrd="0" presId="urn:microsoft.com/office/officeart/2005/8/layout/default"/>
    <dgm:cxn modelId="{0F853B32-E4A3-4013-AF1E-AF0F1699599B}" type="presOf" srcId="{5FEA5833-740D-4D2D-A403-AF660840C4D7}" destId="{1B995A19-58D9-4DD3-B6D5-5B10F4B48287}" srcOrd="0" destOrd="0" presId="urn:microsoft.com/office/officeart/2005/8/layout/default"/>
    <dgm:cxn modelId="{589CCE2E-74CE-4089-8DCA-64A0156A9AC4}" type="presOf" srcId="{835C88EE-AFAC-4915-996B-EA88A37C214E}" destId="{2FC06934-E816-4166-A0FC-1E0C24E287E7}" srcOrd="0" destOrd="0" presId="urn:microsoft.com/office/officeart/2005/8/layout/default"/>
    <dgm:cxn modelId="{A2B810C3-93A1-4018-A920-12E3B782E487}" type="presOf" srcId="{E26204DA-DF97-4A03-86DA-B4FE1EC3968E}" destId="{0707B993-0A37-459C-AD64-966AFF4DE5F6}" srcOrd="0" destOrd="0" presId="urn:microsoft.com/office/officeart/2005/8/layout/default"/>
    <dgm:cxn modelId="{FD10AFEE-B2C1-42DB-AD2B-F0EAB54547E6}" type="presParOf" srcId="{56A88C25-215E-4D89-AE48-0A289014B783}" destId="{FFE78719-B503-42F9-ADC9-0A357CB4DD0C}" srcOrd="0" destOrd="0" presId="urn:microsoft.com/office/officeart/2005/8/layout/default"/>
    <dgm:cxn modelId="{1C29AB2F-46D2-4061-810B-AFC22F67E24E}" type="presParOf" srcId="{56A88C25-215E-4D89-AE48-0A289014B783}" destId="{3B025D8F-AFA1-4B80-B8D2-6932BBD821D4}" srcOrd="1" destOrd="0" presId="urn:microsoft.com/office/officeart/2005/8/layout/default"/>
    <dgm:cxn modelId="{73490471-5545-4CB1-853F-9C88659F92D8}" type="presParOf" srcId="{56A88C25-215E-4D89-AE48-0A289014B783}" destId="{D45C4431-EC49-422C-A74D-ADE6136F57AB}" srcOrd="2" destOrd="0" presId="urn:microsoft.com/office/officeart/2005/8/layout/default"/>
    <dgm:cxn modelId="{156A8269-4306-489E-A00E-55CA198ABC04}" type="presParOf" srcId="{56A88C25-215E-4D89-AE48-0A289014B783}" destId="{F163AC73-D049-415A-BBDC-C4668CD02CD1}" srcOrd="3" destOrd="0" presId="urn:microsoft.com/office/officeart/2005/8/layout/default"/>
    <dgm:cxn modelId="{453F8A30-3166-4B83-9592-DE288CEE4268}" type="presParOf" srcId="{56A88C25-215E-4D89-AE48-0A289014B783}" destId="{1B995A19-58D9-4DD3-B6D5-5B10F4B48287}" srcOrd="4" destOrd="0" presId="urn:microsoft.com/office/officeart/2005/8/layout/default"/>
    <dgm:cxn modelId="{42BC05DB-97C1-4961-ABAC-ED0B1577E905}" type="presParOf" srcId="{56A88C25-215E-4D89-AE48-0A289014B783}" destId="{05D47E1A-F216-4A0D-A7BD-3818B6176893}" srcOrd="5" destOrd="0" presId="urn:microsoft.com/office/officeart/2005/8/layout/default"/>
    <dgm:cxn modelId="{EDBC482F-93A9-466B-8AEA-7F28C4132BA4}" type="presParOf" srcId="{56A88C25-215E-4D89-AE48-0A289014B783}" destId="{485D555E-884B-48CE-8D75-A6A92D233569}" srcOrd="6" destOrd="0" presId="urn:microsoft.com/office/officeart/2005/8/layout/default"/>
    <dgm:cxn modelId="{1A6F5619-1A20-4730-A145-71E813932A89}" type="presParOf" srcId="{56A88C25-215E-4D89-AE48-0A289014B783}" destId="{4915EF62-A71B-4796-852A-9EF5705EB1CA}" srcOrd="7" destOrd="0" presId="urn:microsoft.com/office/officeart/2005/8/layout/default"/>
    <dgm:cxn modelId="{3AD5508D-5967-4DCA-863A-769BCE83E9ED}" type="presParOf" srcId="{56A88C25-215E-4D89-AE48-0A289014B783}" destId="{610FE866-EE00-49E0-AEF4-C7B697C40540}" srcOrd="8" destOrd="0" presId="urn:microsoft.com/office/officeart/2005/8/layout/default"/>
    <dgm:cxn modelId="{7E4EA1BE-12FE-4707-A9B9-234AE0DDE0E9}" type="presParOf" srcId="{56A88C25-215E-4D89-AE48-0A289014B783}" destId="{0A365750-BD41-4929-BBDA-E10A0237957C}" srcOrd="9" destOrd="0" presId="urn:microsoft.com/office/officeart/2005/8/layout/default"/>
    <dgm:cxn modelId="{7DC6CACE-3A06-4257-8F3C-BE06102F733A}" type="presParOf" srcId="{56A88C25-215E-4D89-AE48-0A289014B783}" destId="{2FC06934-E816-4166-A0FC-1E0C24E287E7}" srcOrd="10" destOrd="0" presId="urn:microsoft.com/office/officeart/2005/8/layout/default"/>
    <dgm:cxn modelId="{35648F49-2EDA-4E32-81EC-DEADA2175099}" type="presParOf" srcId="{56A88C25-215E-4D89-AE48-0A289014B783}" destId="{7A8633E7-BE3B-4F60-B7E6-22CFB7F00943}" srcOrd="11" destOrd="0" presId="urn:microsoft.com/office/officeart/2005/8/layout/default"/>
    <dgm:cxn modelId="{582BEEF6-3901-4B0C-946A-60E3501819B2}" type="presParOf" srcId="{56A88C25-215E-4D89-AE48-0A289014B783}" destId="{0707B993-0A37-459C-AD64-966AFF4DE5F6}" srcOrd="12" destOrd="0" presId="urn:microsoft.com/office/officeart/2005/8/layout/default"/>
    <dgm:cxn modelId="{D0354B36-5265-4D45-971B-3F12F9130D0B}" type="presParOf" srcId="{56A88C25-215E-4D89-AE48-0A289014B783}" destId="{44B4B17D-A611-48B3-8C23-82F0EC97B137}" srcOrd="13" destOrd="0" presId="urn:microsoft.com/office/officeart/2005/8/layout/default"/>
    <dgm:cxn modelId="{FB22F57D-4705-498C-BF4F-A80E5E0F5ED3}" type="presParOf" srcId="{56A88C25-215E-4D89-AE48-0A289014B783}" destId="{71DA8948-72C5-4611-9DC6-144A571B1846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E78719-B503-42F9-ADC9-0A357CB4DD0C}">
      <dsp:nvSpPr>
        <dsp:cNvPr id="0" name=""/>
        <dsp:cNvSpPr/>
      </dsp:nvSpPr>
      <dsp:spPr>
        <a:xfrm>
          <a:off x="139774" y="0"/>
          <a:ext cx="2000367" cy="14327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Программы туристско-краеведческой направленности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41 шт.</a:t>
          </a:r>
        </a:p>
      </dsp:txBody>
      <dsp:txXfrm>
        <a:off x="139774" y="0"/>
        <a:ext cx="2000367" cy="1432713"/>
      </dsp:txXfrm>
    </dsp:sp>
    <dsp:sp modelId="{D45C4431-EC49-422C-A74D-ADE6136F57AB}">
      <dsp:nvSpPr>
        <dsp:cNvPr id="0" name=""/>
        <dsp:cNvSpPr/>
      </dsp:nvSpPr>
      <dsp:spPr>
        <a:xfrm>
          <a:off x="5168898" y="57152"/>
          <a:ext cx="1942172" cy="13591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Программы в сетевой форме-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16 шт.</a:t>
          </a:r>
        </a:p>
      </dsp:txBody>
      <dsp:txXfrm>
        <a:off x="5168898" y="57152"/>
        <a:ext cx="1942172" cy="1359135"/>
      </dsp:txXfrm>
    </dsp:sp>
    <dsp:sp modelId="{1B995A19-58D9-4DD3-B6D5-5B10F4B48287}">
      <dsp:nvSpPr>
        <dsp:cNvPr id="0" name=""/>
        <dsp:cNvSpPr/>
      </dsp:nvSpPr>
      <dsp:spPr>
        <a:xfrm>
          <a:off x="2494584" y="350540"/>
          <a:ext cx="2350916" cy="12312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Программы технической направленности-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90шт./ </a:t>
          </a:r>
          <a:r>
            <a:rPr lang="ru-RU" sz="1800" b="1" kern="1200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146</a:t>
          </a:r>
        </a:p>
      </dsp:txBody>
      <dsp:txXfrm>
        <a:off x="2494584" y="350540"/>
        <a:ext cx="2350916" cy="1231226"/>
      </dsp:txXfrm>
    </dsp:sp>
    <dsp:sp modelId="{485D555E-884B-48CE-8D75-A6A92D233569}">
      <dsp:nvSpPr>
        <dsp:cNvPr id="0" name=""/>
        <dsp:cNvSpPr/>
      </dsp:nvSpPr>
      <dsp:spPr>
        <a:xfrm>
          <a:off x="2463895" y="1804916"/>
          <a:ext cx="2363566" cy="12908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Программы естественнонаучной направленности-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136шт./ </a:t>
          </a:r>
          <a:r>
            <a:rPr lang="ru-RU" sz="1800" b="1" kern="1200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182</a:t>
          </a:r>
        </a:p>
      </dsp:txBody>
      <dsp:txXfrm>
        <a:off x="2463895" y="1804916"/>
        <a:ext cx="2363566" cy="1290837"/>
      </dsp:txXfrm>
    </dsp:sp>
    <dsp:sp modelId="{610FE866-EE00-49E0-AEF4-C7B697C40540}">
      <dsp:nvSpPr>
        <dsp:cNvPr id="0" name=""/>
        <dsp:cNvSpPr/>
      </dsp:nvSpPr>
      <dsp:spPr>
        <a:xfrm>
          <a:off x="89786" y="1692420"/>
          <a:ext cx="2151395" cy="12908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заочных или сезонных школ для мотивированных детей- </a:t>
          </a:r>
          <a:r>
            <a:rPr lang="ru-RU" sz="1700" b="1" kern="1200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9шт.</a:t>
          </a:r>
        </a:p>
      </dsp:txBody>
      <dsp:txXfrm>
        <a:off x="89786" y="1692420"/>
        <a:ext cx="2151395" cy="1290837"/>
      </dsp:txXfrm>
    </dsp:sp>
    <dsp:sp modelId="{2FC06934-E816-4166-A0FC-1E0C24E287E7}">
      <dsp:nvSpPr>
        <dsp:cNvPr id="0" name=""/>
        <dsp:cNvSpPr/>
      </dsp:nvSpPr>
      <dsp:spPr>
        <a:xfrm>
          <a:off x="5091975" y="1684946"/>
          <a:ext cx="2151395" cy="12908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внедренных моделей для детей сельской местности- </a:t>
          </a:r>
          <a:r>
            <a:rPr lang="ru-RU" sz="1700" b="1" kern="1200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шт.</a:t>
          </a:r>
        </a:p>
      </dsp:txBody>
      <dsp:txXfrm>
        <a:off x="5091975" y="1684946"/>
        <a:ext cx="2151395" cy="1290837"/>
      </dsp:txXfrm>
    </dsp:sp>
    <dsp:sp modelId="{0707B993-0A37-459C-AD64-966AFF4DE5F6}">
      <dsp:nvSpPr>
        <dsp:cNvPr id="0" name=""/>
        <dsp:cNvSpPr/>
      </dsp:nvSpPr>
      <dsp:spPr>
        <a:xfrm>
          <a:off x="535835" y="3322627"/>
          <a:ext cx="2476708" cy="13712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программы, реализуемых дистанционно -</a:t>
          </a:r>
          <a:r>
            <a:rPr lang="ru-RU" sz="1700" b="1" kern="1200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3шт.</a:t>
          </a:r>
        </a:p>
      </dsp:txBody>
      <dsp:txXfrm>
        <a:off x="535835" y="3322627"/>
        <a:ext cx="2476708" cy="1371282"/>
      </dsp:txXfrm>
    </dsp:sp>
    <dsp:sp modelId="{71DA8948-72C5-4611-9DC6-144A571B1846}">
      <dsp:nvSpPr>
        <dsp:cNvPr id="0" name=""/>
        <dsp:cNvSpPr/>
      </dsp:nvSpPr>
      <dsp:spPr>
        <a:xfrm>
          <a:off x="3982909" y="3322627"/>
          <a:ext cx="2636514" cy="13712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 детей с ОВЗ от 5 до 18 лет, охваченных доп. образованием- </a:t>
          </a:r>
          <a:r>
            <a:rPr lang="ru-RU" sz="17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78уч-ся</a:t>
          </a:r>
        </a:p>
      </dsp:txBody>
      <dsp:txXfrm>
        <a:off x="3982909" y="3322627"/>
        <a:ext cx="2636514" cy="13712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97D122-ABCF-4B35-9A56-5FA6D43BD7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2BB215-9FD5-4775-92CE-4666DF8B2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AB12D2-237F-43D7-82F9-9C310000B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E79CA1-BCAB-4EAD-8200-425137164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8086A0-369F-4109-B549-6CEB18968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346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75CA5F-29D8-4D60-AD16-A0A266FC9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5106ABF-AB8B-4D3E-ADD9-1D59E92CAB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EAE843-698C-48F7-A7F0-6E31E569B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FBE5F2-4DA6-49B0-83F5-3E25F0A8A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789C47-A20B-4E9E-8C80-DD196C2C1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087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A03F2FF-219F-4A24-8060-17A7F28819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D405F19-01FC-497F-8299-B9A517F022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31E83C-16F6-43A8-83E4-E1F1AE9D7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D2ED0E-2DE3-4C29-95C4-7C0B572CE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9EF3A3-3C8C-4A14-8315-CE8F75E77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114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8F076D-BD4C-4516-8031-F1D5B5537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CA76FF-96A7-4E12-928D-518CBCF6E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2297A9-4A69-49D6-9A8E-8A4E99428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31326A-3909-4EDE-A947-34EB7E400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C60DF1-E40D-4F9D-BF9D-214B19604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228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09AEE3-848F-4383-B3C3-82C15CF0D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83BC1C-0956-4236-B5FB-BEBC9B91A6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738836-CDB7-47B2-99D8-27C828210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2A5219-C686-4AE9-A05F-C5A40FDA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4EABC9-3406-46D6-91C7-4672F9F01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372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67BF3D-196C-4E46-A046-39031E4C0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65D871-6BAE-4F99-BBEF-59067D9364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E569EB2-36A8-47FB-9D2D-D6098946B3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FA1B2AC-F6E2-4BD9-ACE5-469DAE031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496139-0CF6-4AF3-9D28-5F03D3D5D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F8CA94-CD09-4B0F-B18F-B56AF2873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895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62C0DD-E239-4808-A481-B7493F7BC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F36CCD-EA0B-4C66-90A2-28BD51099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8F4B3D2-4295-4513-AAF5-4803714F99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9F1097D-DE95-4489-82C7-AC022AF044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7141D50-345F-429E-9174-F04E4BF2DA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04C1248-44E7-41AF-BBB5-8A7AAE7F4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CBE81B2-2619-40C9-9635-EE9EBC96D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C708CEE-1833-4EDC-BB5D-6A71EC62C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792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A38B1-A85D-4513-AD51-72039AAD2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B0E23CC-4A8A-41F0-8366-CCDF32074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C707102-1FC5-445E-8F03-8BFE6C77B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F60E124-885A-4AF1-B5EC-3B3D5E872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785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A71DD9E-5121-41A6-BC3C-96C233B5A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B41C514-7FE7-4BF5-B782-896CB80DE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5DA15D0-EC4B-4501-88D5-18F21F4B4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488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4FB84E-B5DC-4010-9346-346F749A9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AC84F5-6B08-4D37-B8F4-EB2E7144F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2AE412-636B-4448-8C96-33F32D5559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96530C-A034-4DE1-9C67-BE0B6A98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5E1BD5A-4556-4AB0-A8FA-A3CFC910D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414C846-2AC6-440C-A7C5-468C593ED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061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EE0505-A47A-41C9-A427-2C57ABF2A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FE8CAC3-38D1-47C3-AF8F-1BAB3A67CC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F2423F-5FC1-473C-80BE-0CE9320BB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2113460-6276-49ED-94EA-4F1D73C3A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4B45F94-FA93-4382-A576-4C25A3EE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B6562C-E3C2-4317-822A-E864F4FC0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030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802092-4925-42AE-9589-375E36EC1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62D49A-1C55-42F0-83D1-CE671679F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F9AE0C-DE46-4A59-847B-A181B01124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F742A-DF75-47D9-8E63-BD2D60EAC40F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A42CA1-4371-4B34-A50A-F86F54BC9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CED384-2781-456C-B9F8-51CD6B424D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337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17.png"/><Relationship Id="rId4" Type="http://schemas.openxmlformats.org/officeDocument/2006/relationships/image" Target="../media/image5.jpeg"/><Relationship Id="rId9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7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.jpe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hyperlink" Target="http://&#1076;&#1074;&#1086;&#1088;&#1077;&#1094;-&#1090;&#1074;&#1086;&#1088;&#1095;&#1077;&#1089;&#1090;&#1074;&#1072;.&#1088;&#1092;/index.php/senter/munitsipal-nyj-opornyj-tsentr" TargetMode="External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7.pn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5.jpe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7.jpg"/><Relationship Id="rId5" Type="http://schemas.openxmlformats.org/officeDocument/2006/relationships/image" Target="../media/image36.jpeg"/><Relationship Id="rId10" Type="http://schemas.openxmlformats.org/officeDocument/2006/relationships/image" Target="../media/image39.png"/><Relationship Id="rId4" Type="http://schemas.openxmlformats.org/officeDocument/2006/relationships/image" Target="../media/image17.pn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dtdm_novoros?z=photo-68094505_457247359/album-68094505_00/rev" TargetMode="External"/><Relationship Id="rId13" Type="http://schemas.openxmlformats.org/officeDocument/2006/relationships/hyperlink" Target="https://vk.com/@dtdm_novoros-istoriya-v-licah-pedagogicheskii-albom" TargetMode="External"/><Relationship Id="rId1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hyperlink" Target="https://vk.com/dtdm_novoros?w=wall-68094505_1516" TargetMode="External"/><Relationship Id="rId12" Type="http://schemas.openxmlformats.org/officeDocument/2006/relationships/hyperlink" Target="https://vk.com/dtdm_novoros?z=photo-68094505_457247349/album-68094505_00/rev" TargetMode="External"/><Relationship Id="rId17" Type="http://schemas.openxmlformats.org/officeDocument/2006/relationships/image" Target="../media/image48.png"/><Relationship Id="rId2" Type="http://schemas.openxmlformats.org/officeDocument/2006/relationships/image" Target="../media/image44.png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vk.com/@dtdm_novoros-istoriya-v-licah-pedagogicheskii-albom?anchor=lesik-vitaliy-andreevich" TargetMode="External"/><Relationship Id="rId11" Type="http://schemas.openxmlformats.org/officeDocument/2006/relationships/hyperlink" Target="https://vk.com/dtdm_novoros?z=photo-68094505_457247356/album-68094505_00/rev" TargetMode="External"/><Relationship Id="rId5" Type="http://schemas.openxmlformats.org/officeDocument/2006/relationships/image" Target="../media/image17.png"/><Relationship Id="rId15" Type="http://schemas.openxmlformats.org/officeDocument/2006/relationships/image" Target="../media/image46.png"/><Relationship Id="rId10" Type="http://schemas.openxmlformats.org/officeDocument/2006/relationships/hyperlink" Target="https://vk.com/video-68094505_456239246" TargetMode="External"/><Relationship Id="rId19" Type="http://schemas.openxmlformats.org/officeDocument/2006/relationships/image" Target="../media/image50.png"/><Relationship Id="rId4" Type="http://schemas.openxmlformats.org/officeDocument/2006/relationships/image" Target="../media/image5.jpeg"/><Relationship Id="rId9" Type="http://schemas.openxmlformats.org/officeDocument/2006/relationships/hyperlink" Target="https://vk.com/dtdm_novoros?w=wall-68094505_1522/all" TargetMode="External"/><Relationship Id="rId14" Type="http://schemas.openxmlformats.org/officeDocument/2006/relationships/hyperlink" Target="https://vk.com/video-68094505_456239248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3.jpeg"/><Relationship Id="rId7" Type="http://schemas.openxmlformats.org/officeDocument/2006/relationships/image" Target="../media/image55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17.png"/><Relationship Id="rId4" Type="http://schemas.openxmlformats.org/officeDocument/2006/relationships/image" Target="../media/image5.jpeg"/><Relationship Id="rId9" Type="http://schemas.openxmlformats.org/officeDocument/2006/relationships/image" Target="../media/image5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2F4D-3826-4362-A924-E1ED3AA703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0BBC1BE-C022-46FC-B60B-8C877F8598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1C2776-CD32-4A68-96D1-3C5CF190A2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8" y="1661"/>
            <a:ext cx="12175722" cy="684560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EBB5EE4-40AA-4F26-BB26-920E1A060C2C}"/>
              </a:ext>
            </a:extLst>
          </p:cNvPr>
          <p:cNvSpPr/>
          <p:nvPr/>
        </p:nvSpPr>
        <p:spPr>
          <a:xfrm>
            <a:off x="3001323" y="4724844"/>
            <a:ext cx="9174035" cy="1180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1" tIns="45706" rIns="431862" bIns="45706" anchor="ctr"/>
          <a:lstStyle/>
          <a:p>
            <a:pPr algn="r" defTabSz="914180">
              <a:defRPr/>
            </a:pPr>
            <a:endParaRPr lang="ru-RU" sz="2000" b="1" kern="0" dirty="0">
              <a:solidFill>
                <a:srgbClr val="4F81BD">
                  <a:lumMod val="75000"/>
                </a:srgbClr>
              </a:solidFill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BCB0E1-EC9A-4903-9096-5B5DB5617050}"/>
              </a:ext>
            </a:extLst>
          </p:cNvPr>
          <p:cNvSpPr txBox="1"/>
          <p:nvPr/>
        </p:nvSpPr>
        <p:spPr>
          <a:xfrm>
            <a:off x="204490" y="2849866"/>
            <a:ext cx="1093023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ПУБЛИЧНЫЙ ОТЧЁТ </a:t>
            </a:r>
          </a:p>
          <a:p>
            <a:r>
              <a:rPr lang="ru-RU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Муниципального опорного центра </a:t>
            </a:r>
          </a:p>
          <a:p>
            <a:r>
              <a:rPr lang="ru-RU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 деятельности в 2023 г. в рамках реализации Целевой модели развития региональной системы дополнительного образования детей Краснодарского края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55F4E7E3-5C40-4315-A335-FD42112135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4860999"/>
              </p:ext>
            </p:extLst>
          </p:nvPr>
        </p:nvGraphicFramePr>
        <p:xfrm>
          <a:off x="5416061" y="3829378"/>
          <a:ext cx="2872723" cy="800100"/>
        </p:xfrm>
        <a:graphic>
          <a:graphicData uri="http://schemas.openxmlformats.org/drawingml/2006/table">
            <a:tbl>
              <a:tblPr/>
              <a:tblGrid>
                <a:gridCol w="2872723">
                  <a:extLst>
                    <a:ext uri="{9D8B030D-6E8A-4147-A177-3AD203B41FA5}">
                      <a16:colId xmlns:a16="http://schemas.microsoft.com/office/drawing/2014/main" val="1058593446"/>
                    </a:ext>
                  </a:extLst>
                </a:gridCol>
              </a:tblGrid>
              <a:tr h="800100">
                <a:tc>
                  <a:txBody>
                    <a:bodyPr/>
                    <a:lstStyle/>
                    <a:p>
                      <a:pPr algn="just"/>
                      <a:endParaRPr lang="ru-RU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72794"/>
                  </a:ext>
                </a:extLst>
              </a:tr>
            </a:tbl>
          </a:graphicData>
        </a:graphic>
      </p:graphicFrame>
      <p:sp>
        <p:nvSpPr>
          <p:cNvPr id="11" name="Rectangle 2">
            <a:extLst>
              <a:ext uri="{FF2B5EF4-FFF2-40B4-BE49-F238E27FC236}">
                <a16:creationId xmlns:a16="http://schemas.microsoft.com/office/drawing/2014/main" id="{3A1EF01D-A664-429B-BA1D-1EF2B0F95C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4" y="6081999"/>
            <a:ext cx="12192364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b="1" dirty="0">
                <a:solidFill>
                  <a:srgbClr val="D60093"/>
                </a:solidFill>
                <a:latin typeface="Arial" panose="020B0604020202020204" pitchFamily="34" charset="0"/>
              </a:rPr>
              <a:t>МБУ </a:t>
            </a: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rgbClr val="D60093"/>
                </a:solidFill>
                <a:effectLst/>
                <a:latin typeface="Arial" panose="020B0604020202020204" pitchFamily="34" charset="0"/>
              </a:rPr>
              <a:t>ДО</a:t>
            </a:r>
            <a:r>
              <a:rPr lang="ru-RU" altLang="ru-RU" b="1" dirty="0">
                <a:solidFill>
                  <a:srgbClr val="D60093"/>
                </a:solidFill>
                <a:latin typeface="Arial" panose="020B0604020202020204" pitchFamily="34" charset="0"/>
              </a:rPr>
              <a:t> </a:t>
            </a: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rgbClr val="D60093"/>
                </a:solidFill>
                <a:effectLst/>
                <a:latin typeface="Arial" panose="020B0604020202020204" pitchFamily="34" charset="0"/>
              </a:rPr>
              <a:t>Дворец творчества детей и молодежи им. </a:t>
            </a:r>
            <a:r>
              <a:rPr kumimoji="0" lang="ru-RU" altLang="ru-RU" sz="1800" b="1" i="0" u="none" strike="noStrike" cap="none" normalizeH="0" baseline="0" dirty="0" err="1">
                <a:ln>
                  <a:noFill/>
                </a:ln>
                <a:solidFill>
                  <a:srgbClr val="D60093"/>
                </a:solidFill>
                <a:effectLst/>
                <a:latin typeface="Arial" panose="020B0604020202020204" pitchFamily="34" charset="0"/>
              </a:rPr>
              <a:t>Н.И.Сипягина</a:t>
            </a: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rgbClr val="D60093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ru-RU" sz="1800" b="1" i="0" u="none" strike="noStrike" cap="none" normalizeH="0" baseline="0" dirty="0">
                <a:ln>
                  <a:noFill/>
                </a:ln>
                <a:solidFill>
                  <a:srgbClr val="D60093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ru-RU" sz="1800" b="1" i="0" u="none" strike="noStrike" cap="none" normalizeH="0" baseline="0" dirty="0">
                <a:ln>
                  <a:noFill/>
                </a:ln>
                <a:solidFill>
                  <a:srgbClr val="D60093"/>
                </a:solidFill>
                <a:effectLst/>
                <a:latin typeface="Arial" panose="020B0604020202020204" pitchFamily="34" charset="0"/>
              </a:rPr>
            </a:b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rgbClr val="D60093"/>
                </a:solidFill>
                <a:effectLst/>
                <a:latin typeface="Arial" panose="020B0604020202020204" pitchFamily="34" charset="0"/>
              </a:rPr>
              <a:t>МО город Новороссийск</a:t>
            </a:r>
          </a:p>
        </p:txBody>
      </p:sp>
    </p:spTree>
    <p:extLst>
      <p:ext uri="{BB962C8B-B14F-4D97-AF65-F5344CB8AC3E}">
        <p14:creationId xmlns:p14="http://schemas.microsoft.com/office/powerpoint/2010/main" val="266795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177" y="2311622"/>
            <a:ext cx="811954" cy="79571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6039" y="2168018"/>
            <a:ext cx="776476" cy="904916"/>
          </a:xfrm>
          <a:prstGeom prst="rect">
            <a:avLst/>
          </a:prstGeom>
        </p:spPr>
      </p:pic>
      <p:sp>
        <p:nvSpPr>
          <p:cNvPr id="19" name="Стрелка: изогнутая влево 18">
            <a:extLst>
              <a:ext uri="{FF2B5EF4-FFF2-40B4-BE49-F238E27FC236}">
                <a16:creationId xmlns:a16="http://schemas.microsoft.com/office/drawing/2014/main" id="{F2F886EA-EFD6-8F0A-148D-DFE618EF8E76}"/>
              </a:ext>
            </a:extLst>
          </p:cNvPr>
          <p:cNvSpPr/>
          <p:nvPr/>
        </p:nvSpPr>
        <p:spPr>
          <a:xfrm rot="2669495" flipH="1">
            <a:off x="3160671" y="988740"/>
            <a:ext cx="482687" cy="96445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Стрелка: изогнутая влево 12">
            <a:extLst>
              <a:ext uri="{FF2B5EF4-FFF2-40B4-BE49-F238E27FC236}">
                <a16:creationId xmlns:a16="http://schemas.microsoft.com/office/drawing/2014/main" id="{3F602FF2-4874-ED31-82CF-514A73A0FC8C}"/>
              </a:ext>
            </a:extLst>
          </p:cNvPr>
          <p:cNvSpPr/>
          <p:nvPr/>
        </p:nvSpPr>
        <p:spPr>
          <a:xfrm rot="19935929">
            <a:off x="7822400" y="918252"/>
            <a:ext cx="562156" cy="103057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6" name="Группа 18">
            <a:extLst>
              <a:ext uri="{FF2B5EF4-FFF2-40B4-BE49-F238E27FC236}">
                <a16:creationId xmlns:a16="http://schemas.microsoft.com/office/drawing/2014/main" id="{85486403-553D-458C-8379-7360716C21CF}"/>
              </a:ext>
            </a:extLst>
          </p:cNvPr>
          <p:cNvGrpSpPr/>
          <p:nvPr/>
        </p:nvGrpSpPr>
        <p:grpSpPr>
          <a:xfrm>
            <a:off x="0" y="6512125"/>
            <a:ext cx="12192000" cy="337727"/>
            <a:chOff x="0" y="6548682"/>
            <a:chExt cx="12192000" cy="322376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38" y="25577"/>
            <a:ext cx="1005488" cy="85691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6FA5FFF-D700-468A-B906-A98AA684B4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85" y="78663"/>
            <a:ext cx="11128229" cy="768544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013C459-A295-42DD-B458-44A9DB92FA58}"/>
              </a:ext>
            </a:extLst>
          </p:cNvPr>
          <p:cNvSpPr/>
          <p:nvPr/>
        </p:nvSpPr>
        <p:spPr>
          <a:xfrm>
            <a:off x="759471" y="69313"/>
            <a:ext cx="109102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ПО ФОРМИРОВАНИЮ СОВРЕМЕННОЙ СИСТЕМЫ сопровождения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 совершенствования профессионального мастерства педагогических </a:t>
            </a:r>
            <a:b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управленческих кадров сферы дополнительного образования детей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BEE2D7BA-7259-45D2-A7DD-503D77EF62EC}"/>
              </a:ext>
            </a:extLst>
          </p:cNvPr>
          <p:cNvSpPr/>
          <p:nvPr/>
        </p:nvSpPr>
        <p:spPr>
          <a:xfrm>
            <a:off x="3696007" y="947212"/>
            <a:ext cx="4041223" cy="811609"/>
          </a:xfrm>
          <a:custGeom>
            <a:avLst/>
            <a:gdLst>
              <a:gd name="connsiteX0" fmla="*/ 0 w 7281740"/>
              <a:gd name="connsiteY0" fmla="*/ 1113067 h 2226134"/>
              <a:gd name="connsiteX1" fmla="*/ 3640870 w 7281740"/>
              <a:gd name="connsiteY1" fmla="*/ 0 h 2226134"/>
              <a:gd name="connsiteX2" fmla="*/ 7281740 w 7281740"/>
              <a:gd name="connsiteY2" fmla="*/ 1113067 h 2226134"/>
              <a:gd name="connsiteX3" fmla="*/ 3640870 w 7281740"/>
              <a:gd name="connsiteY3" fmla="*/ 2226134 h 2226134"/>
              <a:gd name="connsiteX4" fmla="*/ 0 w 7281740"/>
              <a:gd name="connsiteY4" fmla="*/ 1113067 h 2226134"/>
              <a:gd name="connsiteX0" fmla="*/ 93089 w 7374829"/>
              <a:gd name="connsiteY0" fmla="*/ 722542 h 1835609"/>
              <a:gd name="connsiteX1" fmla="*/ 2076609 w 7374829"/>
              <a:gd name="connsiteY1" fmla="*/ 0 h 1835609"/>
              <a:gd name="connsiteX2" fmla="*/ 7374829 w 7374829"/>
              <a:gd name="connsiteY2" fmla="*/ 722542 h 1835609"/>
              <a:gd name="connsiteX3" fmla="*/ 3733959 w 7374829"/>
              <a:gd name="connsiteY3" fmla="*/ 1835609 h 1835609"/>
              <a:gd name="connsiteX4" fmla="*/ 93089 w 7374829"/>
              <a:gd name="connsiteY4" fmla="*/ 722542 h 1835609"/>
              <a:gd name="connsiteX0" fmla="*/ 93089 w 7405850"/>
              <a:gd name="connsiteY0" fmla="*/ 772432 h 1885499"/>
              <a:gd name="connsiteX1" fmla="*/ 2076609 w 7405850"/>
              <a:gd name="connsiteY1" fmla="*/ 49890 h 1885499"/>
              <a:gd name="connsiteX2" fmla="*/ 5302181 w 7405850"/>
              <a:gd name="connsiteY2" fmla="*/ 141069 h 1885499"/>
              <a:gd name="connsiteX3" fmla="*/ 7374829 w 7405850"/>
              <a:gd name="connsiteY3" fmla="*/ 772432 h 1885499"/>
              <a:gd name="connsiteX4" fmla="*/ 3733959 w 7405850"/>
              <a:gd name="connsiteY4" fmla="*/ 1885499 h 1885499"/>
              <a:gd name="connsiteX5" fmla="*/ 93089 w 7405850"/>
              <a:gd name="connsiteY5" fmla="*/ 772432 h 1885499"/>
              <a:gd name="connsiteX0" fmla="*/ 41205 w 7454038"/>
              <a:gd name="connsiteY0" fmla="*/ 763804 h 1876871"/>
              <a:gd name="connsiteX1" fmla="*/ 2024725 w 7454038"/>
              <a:gd name="connsiteY1" fmla="*/ 41262 h 1876871"/>
              <a:gd name="connsiteX2" fmla="*/ 6621897 w 7454038"/>
              <a:gd name="connsiteY2" fmla="*/ 161016 h 1876871"/>
              <a:gd name="connsiteX3" fmla="*/ 7322945 w 7454038"/>
              <a:gd name="connsiteY3" fmla="*/ 763804 h 1876871"/>
              <a:gd name="connsiteX4" fmla="*/ 3682075 w 7454038"/>
              <a:gd name="connsiteY4" fmla="*/ 1876871 h 1876871"/>
              <a:gd name="connsiteX5" fmla="*/ 41205 w 7454038"/>
              <a:gd name="connsiteY5" fmla="*/ 763804 h 1876871"/>
              <a:gd name="connsiteX0" fmla="*/ 129325 w 7542158"/>
              <a:gd name="connsiteY0" fmla="*/ 728026 h 1841093"/>
              <a:gd name="connsiteX1" fmla="*/ 1379420 w 7542158"/>
              <a:gd name="connsiteY1" fmla="*/ 53109 h 1841093"/>
              <a:gd name="connsiteX2" fmla="*/ 6710017 w 7542158"/>
              <a:gd name="connsiteY2" fmla="*/ 125238 h 1841093"/>
              <a:gd name="connsiteX3" fmla="*/ 7411065 w 7542158"/>
              <a:gd name="connsiteY3" fmla="*/ 728026 h 1841093"/>
              <a:gd name="connsiteX4" fmla="*/ 3770195 w 7542158"/>
              <a:gd name="connsiteY4" fmla="*/ 1841093 h 1841093"/>
              <a:gd name="connsiteX5" fmla="*/ 129325 w 7542158"/>
              <a:gd name="connsiteY5" fmla="*/ 728026 h 1841093"/>
              <a:gd name="connsiteX0" fmla="*/ 128689 w 7541522"/>
              <a:gd name="connsiteY0" fmla="*/ 728026 h 1412468"/>
              <a:gd name="connsiteX1" fmla="*/ 1378784 w 7541522"/>
              <a:gd name="connsiteY1" fmla="*/ 53109 h 1412468"/>
              <a:gd name="connsiteX2" fmla="*/ 6709381 w 7541522"/>
              <a:gd name="connsiteY2" fmla="*/ 125238 h 1412468"/>
              <a:gd name="connsiteX3" fmla="*/ 7410429 w 7541522"/>
              <a:gd name="connsiteY3" fmla="*/ 728026 h 1412468"/>
              <a:gd name="connsiteX4" fmla="*/ 3760034 w 7541522"/>
              <a:gd name="connsiteY4" fmla="*/ 1412468 h 1412468"/>
              <a:gd name="connsiteX5" fmla="*/ 128689 w 7541522"/>
              <a:gd name="connsiteY5" fmla="*/ 728026 h 1412468"/>
              <a:gd name="connsiteX0" fmla="*/ 15911 w 7428744"/>
              <a:gd name="connsiteY0" fmla="*/ 728026 h 1469618"/>
              <a:gd name="connsiteX1" fmla="*/ 1266006 w 7428744"/>
              <a:gd name="connsiteY1" fmla="*/ 53109 h 1469618"/>
              <a:gd name="connsiteX2" fmla="*/ 6596603 w 7428744"/>
              <a:gd name="connsiteY2" fmla="*/ 125238 h 1469618"/>
              <a:gd name="connsiteX3" fmla="*/ 7297651 w 7428744"/>
              <a:gd name="connsiteY3" fmla="*/ 728026 h 1469618"/>
              <a:gd name="connsiteX4" fmla="*/ 1780356 w 7428744"/>
              <a:gd name="connsiteY4" fmla="*/ 1469618 h 1469618"/>
              <a:gd name="connsiteX5" fmla="*/ 15911 w 7428744"/>
              <a:gd name="connsiteY5" fmla="*/ 728026 h 1469618"/>
              <a:gd name="connsiteX0" fmla="*/ 15911 w 7445192"/>
              <a:gd name="connsiteY0" fmla="*/ 728026 h 1493591"/>
              <a:gd name="connsiteX1" fmla="*/ 1266006 w 7445192"/>
              <a:gd name="connsiteY1" fmla="*/ 53109 h 1493591"/>
              <a:gd name="connsiteX2" fmla="*/ 6596603 w 7445192"/>
              <a:gd name="connsiteY2" fmla="*/ 125238 h 1493591"/>
              <a:gd name="connsiteX3" fmla="*/ 7297651 w 7445192"/>
              <a:gd name="connsiteY3" fmla="*/ 728026 h 1493591"/>
              <a:gd name="connsiteX4" fmla="*/ 4805902 w 7445192"/>
              <a:gd name="connsiteY4" fmla="*/ 1258713 h 1493591"/>
              <a:gd name="connsiteX5" fmla="*/ 1780356 w 7445192"/>
              <a:gd name="connsiteY5" fmla="*/ 1469618 h 1493591"/>
              <a:gd name="connsiteX6" fmla="*/ 15911 w 7445192"/>
              <a:gd name="connsiteY6" fmla="*/ 728026 h 1493591"/>
              <a:gd name="connsiteX0" fmla="*/ 15911 w 7445192"/>
              <a:gd name="connsiteY0" fmla="*/ 728026 h 1506511"/>
              <a:gd name="connsiteX1" fmla="*/ 1266006 w 7445192"/>
              <a:gd name="connsiteY1" fmla="*/ 53109 h 1506511"/>
              <a:gd name="connsiteX2" fmla="*/ 6596603 w 7445192"/>
              <a:gd name="connsiteY2" fmla="*/ 125238 h 1506511"/>
              <a:gd name="connsiteX3" fmla="*/ 7297651 w 7445192"/>
              <a:gd name="connsiteY3" fmla="*/ 728026 h 1506511"/>
              <a:gd name="connsiteX4" fmla="*/ 6739477 w 7445192"/>
              <a:gd name="connsiteY4" fmla="*/ 1325388 h 1506511"/>
              <a:gd name="connsiteX5" fmla="*/ 1780356 w 7445192"/>
              <a:gd name="connsiteY5" fmla="*/ 1469618 h 1506511"/>
              <a:gd name="connsiteX6" fmla="*/ 15911 w 7445192"/>
              <a:gd name="connsiteY6" fmla="*/ 728026 h 1506511"/>
              <a:gd name="connsiteX0" fmla="*/ 970 w 7430251"/>
              <a:gd name="connsiteY0" fmla="*/ 728026 h 1490912"/>
              <a:gd name="connsiteX1" fmla="*/ 1251065 w 7430251"/>
              <a:gd name="connsiteY1" fmla="*/ 53109 h 1490912"/>
              <a:gd name="connsiteX2" fmla="*/ 6581662 w 7430251"/>
              <a:gd name="connsiteY2" fmla="*/ 125238 h 1490912"/>
              <a:gd name="connsiteX3" fmla="*/ 7282710 w 7430251"/>
              <a:gd name="connsiteY3" fmla="*/ 728026 h 1490912"/>
              <a:gd name="connsiteX4" fmla="*/ 6724536 w 7430251"/>
              <a:gd name="connsiteY4" fmla="*/ 1325388 h 1490912"/>
              <a:gd name="connsiteX5" fmla="*/ 1346315 w 7430251"/>
              <a:gd name="connsiteY5" fmla="*/ 1450568 h 1490912"/>
              <a:gd name="connsiteX6" fmla="*/ 970 w 7430251"/>
              <a:gd name="connsiteY6" fmla="*/ 728026 h 1490912"/>
              <a:gd name="connsiteX0" fmla="*/ 910 w 7430191"/>
              <a:gd name="connsiteY0" fmla="*/ 728026 h 1475914"/>
              <a:gd name="connsiteX1" fmla="*/ 1251005 w 7430191"/>
              <a:gd name="connsiteY1" fmla="*/ 53109 h 1475914"/>
              <a:gd name="connsiteX2" fmla="*/ 6581602 w 7430191"/>
              <a:gd name="connsiteY2" fmla="*/ 125238 h 1475914"/>
              <a:gd name="connsiteX3" fmla="*/ 7282650 w 7430191"/>
              <a:gd name="connsiteY3" fmla="*/ 728026 h 1475914"/>
              <a:gd name="connsiteX4" fmla="*/ 6724476 w 7430191"/>
              <a:gd name="connsiteY4" fmla="*/ 1325388 h 1475914"/>
              <a:gd name="connsiteX5" fmla="*/ 1184330 w 7430191"/>
              <a:gd name="connsiteY5" fmla="*/ 1431518 h 1475914"/>
              <a:gd name="connsiteX6" fmla="*/ 910 w 7430191"/>
              <a:gd name="connsiteY6" fmla="*/ 728026 h 1475914"/>
              <a:gd name="connsiteX0" fmla="*/ 435 w 7429716"/>
              <a:gd name="connsiteY0" fmla="*/ 728026 h 1475914"/>
              <a:gd name="connsiteX1" fmla="*/ 1250530 w 7429716"/>
              <a:gd name="connsiteY1" fmla="*/ 53109 h 1475914"/>
              <a:gd name="connsiteX2" fmla="*/ 6581127 w 7429716"/>
              <a:gd name="connsiteY2" fmla="*/ 125238 h 1475914"/>
              <a:gd name="connsiteX3" fmla="*/ 7282175 w 7429716"/>
              <a:gd name="connsiteY3" fmla="*/ 728026 h 1475914"/>
              <a:gd name="connsiteX4" fmla="*/ 6724001 w 7429716"/>
              <a:gd name="connsiteY4" fmla="*/ 1325388 h 1475914"/>
              <a:gd name="connsiteX5" fmla="*/ 1202905 w 7429716"/>
              <a:gd name="connsiteY5" fmla="*/ 1431518 h 1475914"/>
              <a:gd name="connsiteX6" fmla="*/ 435 w 7429716"/>
              <a:gd name="connsiteY6" fmla="*/ 728026 h 1475914"/>
              <a:gd name="connsiteX0" fmla="*/ 29084 w 7458365"/>
              <a:gd name="connsiteY0" fmla="*/ 674917 h 1422805"/>
              <a:gd name="connsiteX1" fmla="*/ 447099 w 7458365"/>
              <a:gd name="connsiteY1" fmla="*/ 167379 h 1422805"/>
              <a:gd name="connsiteX2" fmla="*/ 1279179 w 7458365"/>
              <a:gd name="connsiteY2" fmla="*/ 0 h 1422805"/>
              <a:gd name="connsiteX3" fmla="*/ 6609776 w 7458365"/>
              <a:gd name="connsiteY3" fmla="*/ 72129 h 1422805"/>
              <a:gd name="connsiteX4" fmla="*/ 7310824 w 7458365"/>
              <a:gd name="connsiteY4" fmla="*/ 674917 h 1422805"/>
              <a:gd name="connsiteX5" fmla="*/ 6752650 w 7458365"/>
              <a:gd name="connsiteY5" fmla="*/ 1272279 h 1422805"/>
              <a:gd name="connsiteX6" fmla="*/ 1231554 w 7458365"/>
              <a:gd name="connsiteY6" fmla="*/ 1378409 h 1422805"/>
              <a:gd name="connsiteX7" fmla="*/ 29084 w 7458365"/>
              <a:gd name="connsiteY7" fmla="*/ 674917 h 1422805"/>
              <a:gd name="connsiteX0" fmla="*/ 22970 w 7452251"/>
              <a:gd name="connsiteY0" fmla="*/ 685653 h 1433541"/>
              <a:gd name="connsiteX1" fmla="*/ 498135 w 7452251"/>
              <a:gd name="connsiteY1" fmla="*/ 330515 h 1433541"/>
              <a:gd name="connsiteX2" fmla="*/ 1273065 w 7452251"/>
              <a:gd name="connsiteY2" fmla="*/ 10736 h 1433541"/>
              <a:gd name="connsiteX3" fmla="*/ 6603662 w 7452251"/>
              <a:gd name="connsiteY3" fmla="*/ 82865 h 1433541"/>
              <a:gd name="connsiteX4" fmla="*/ 7304710 w 7452251"/>
              <a:gd name="connsiteY4" fmla="*/ 685653 h 1433541"/>
              <a:gd name="connsiteX5" fmla="*/ 6746536 w 7452251"/>
              <a:gd name="connsiteY5" fmla="*/ 1283015 h 1433541"/>
              <a:gd name="connsiteX6" fmla="*/ 1225440 w 7452251"/>
              <a:gd name="connsiteY6" fmla="*/ 1389145 h 1433541"/>
              <a:gd name="connsiteX7" fmla="*/ 22970 w 7452251"/>
              <a:gd name="connsiteY7" fmla="*/ 685653 h 1433541"/>
              <a:gd name="connsiteX0" fmla="*/ 22970 w 7452251"/>
              <a:gd name="connsiteY0" fmla="*/ 685653 h 1433541"/>
              <a:gd name="connsiteX1" fmla="*/ 498135 w 7452251"/>
              <a:gd name="connsiteY1" fmla="*/ 330515 h 1433541"/>
              <a:gd name="connsiteX2" fmla="*/ 1273065 w 7452251"/>
              <a:gd name="connsiteY2" fmla="*/ 10736 h 1433541"/>
              <a:gd name="connsiteX3" fmla="*/ 6603662 w 7452251"/>
              <a:gd name="connsiteY3" fmla="*/ 82865 h 1433541"/>
              <a:gd name="connsiteX4" fmla="*/ 7304710 w 7452251"/>
              <a:gd name="connsiteY4" fmla="*/ 685653 h 1433541"/>
              <a:gd name="connsiteX5" fmla="*/ 6746536 w 7452251"/>
              <a:gd name="connsiteY5" fmla="*/ 1283015 h 1433541"/>
              <a:gd name="connsiteX6" fmla="*/ 1225440 w 7452251"/>
              <a:gd name="connsiteY6" fmla="*/ 1389145 h 1433541"/>
              <a:gd name="connsiteX7" fmla="*/ 22970 w 7452251"/>
              <a:gd name="connsiteY7" fmla="*/ 685653 h 1433541"/>
              <a:gd name="connsiteX0" fmla="*/ 39379 w 7259110"/>
              <a:gd name="connsiteY0" fmla="*/ 752328 h 1428620"/>
              <a:gd name="connsiteX1" fmla="*/ 304994 w 7259110"/>
              <a:gd name="connsiteY1" fmla="*/ 330515 h 1428620"/>
              <a:gd name="connsiteX2" fmla="*/ 1079924 w 7259110"/>
              <a:gd name="connsiteY2" fmla="*/ 10736 h 1428620"/>
              <a:gd name="connsiteX3" fmla="*/ 6410521 w 7259110"/>
              <a:gd name="connsiteY3" fmla="*/ 82865 h 1428620"/>
              <a:gd name="connsiteX4" fmla="*/ 7111569 w 7259110"/>
              <a:gd name="connsiteY4" fmla="*/ 685653 h 1428620"/>
              <a:gd name="connsiteX5" fmla="*/ 6553395 w 7259110"/>
              <a:gd name="connsiteY5" fmla="*/ 1283015 h 1428620"/>
              <a:gd name="connsiteX6" fmla="*/ 1032299 w 7259110"/>
              <a:gd name="connsiteY6" fmla="*/ 1389145 h 1428620"/>
              <a:gd name="connsiteX7" fmla="*/ 39379 w 7259110"/>
              <a:gd name="connsiteY7" fmla="*/ 752328 h 1428620"/>
              <a:gd name="connsiteX0" fmla="*/ 99627 w 7319358"/>
              <a:gd name="connsiteY0" fmla="*/ 752328 h 1428620"/>
              <a:gd name="connsiteX1" fmla="*/ 365242 w 7319358"/>
              <a:gd name="connsiteY1" fmla="*/ 330515 h 1428620"/>
              <a:gd name="connsiteX2" fmla="*/ 1140172 w 7319358"/>
              <a:gd name="connsiteY2" fmla="*/ 10736 h 1428620"/>
              <a:gd name="connsiteX3" fmla="*/ 6470769 w 7319358"/>
              <a:gd name="connsiteY3" fmla="*/ 82865 h 1428620"/>
              <a:gd name="connsiteX4" fmla="*/ 7171817 w 7319358"/>
              <a:gd name="connsiteY4" fmla="*/ 685653 h 1428620"/>
              <a:gd name="connsiteX5" fmla="*/ 6613643 w 7319358"/>
              <a:gd name="connsiteY5" fmla="*/ 1283015 h 1428620"/>
              <a:gd name="connsiteX6" fmla="*/ 1092547 w 7319358"/>
              <a:gd name="connsiteY6" fmla="*/ 1389145 h 1428620"/>
              <a:gd name="connsiteX7" fmla="*/ 99627 w 7319358"/>
              <a:gd name="connsiteY7" fmla="*/ 752328 h 1428620"/>
              <a:gd name="connsiteX0" fmla="*/ 170105 w 7389836"/>
              <a:gd name="connsiteY0" fmla="*/ 752328 h 1428620"/>
              <a:gd name="connsiteX1" fmla="*/ 435720 w 7389836"/>
              <a:gd name="connsiteY1" fmla="*/ 330515 h 1428620"/>
              <a:gd name="connsiteX2" fmla="*/ 1210650 w 7389836"/>
              <a:gd name="connsiteY2" fmla="*/ 10736 h 1428620"/>
              <a:gd name="connsiteX3" fmla="*/ 6541247 w 7389836"/>
              <a:gd name="connsiteY3" fmla="*/ 82865 h 1428620"/>
              <a:gd name="connsiteX4" fmla="*/ 7242295 w 7389836"/>
              <a:gd name="connsiteY4" fmla="*/ 685653 h 1428620"/>
              <a:gd name="connsiteX5" fmla="*/ 6684121 w 7389836"/>
              <a:gd name="connsiteY5" fmla="*/ 1283015 h 1428620"/>
              <a:gd name="connsiteX6" fmla="*/ 1163025 w 7389836"/>
              <a:gd name="connsiteY6" fmla="*/ 1389145 h 1428620"/>
              <a:gd name="connsiteX7" fmla="*/ 170105 w 7389836"/>
              <a:gd name="connsiteY7" fmla="*/ 752328 h 1428620"/>
              <a:gd name="connsiteX0" fmla="*/ 170105 w 7389836"/>
              <a:gd name="connsiteY0" fmla="*/ 752328 h 1445503"/>
              <a:gd name="connsiteX1" fmla="*/ 435720 w 7389836"/>
              <a:gd name="connsiteY1" fmla="*/ 330515 h 1445503"/>
              <a:gd name="connsiteX2" fmla="*/ 1210650 w 7389836"/>
              <a:gd name="connsiteY2" fmla="*/ 10736 h 1445503"/>
              <a:gd name="connsiteX3" fmla="*/ 6541247 w 7389836"/>
              <a:gd name="connsiteY3" fmla="*/ 82865 h 1445503"/>
              <a:gd name="connsiteX4" fmla="*/ 7242295 w 7389836"/>
              <a:gd name="connsiteY4" fmla="*/ 685653 h 1445503"/>
              <a:gd name="connsiteX5" fmla="*/ 6684121 w 7389836"/>
              <a:gd name="connsiteY5" fmla="*/ 1283015 h 1445503"/>
              <a:gd name="connsiteX6" fmla="*/ 1163025 w 7389836"/>
              <a:gd name="connsiteY6" fmla="*/ 1389145 h 1445503"/>
              <a:gd name="connsiteX7" fmla="*/ 170105 w 7389836"/>
              <a:gd name="connsiteY7" fmla="*/ 752328 h 144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89836" h="1445503">
                <a:moveTo>
                  <a:pt x="170105" y="752328"/>
                </a:moveTo>
                <a:cubicBezTo>
                  <a:pt x="-255913" y="585415"/>
                  <a:pt x="227371" y="443001"/>
                  <a:pt x="435720" y="330515"/>
                </a:cubicBezTo>
                <a:cubicBezTo>
                  <a:pt x="501194" y="170404"/>
                  <a:pt x="193062" y="52011"/>
                  <a:pt x="1210650" y="10736"/>
                </a:cubicBezTo>
                <a:cubicBezTo>
                  <a:pt x="2228238" y="-30539"/>
                  <a:pt x="4764381" y="58822"/>
                  <a:pt x="6541247" y="82865"/>
                </a:cubicBezTo>
                <a:cubicBezTo>
                  <a:pt x="7424284" y="203289"/>
                  <a:pt x="7540745" y="496741"/>
                  <a:pt x="7242295" y="685653"/>
                </a:cubicBezTo>
                <a:cubicBezTo>
                  <a:pt x="6943845" y="874565"/>
                  <a:pt x="7603670" y="1159416"/>
                  <a:pt x="6684121" y="1283015"/>
                </a:cubicBezTo>
                <a:cubicBezTo>
                  <a:pt x="5764572" y="1406614"/>
                  <a:pt x="2543969" y="1515693"/>
                  <a:pt x="1163025" y="1389145"/>
                </a:cubicBezTo>
                <a:cubicBezTo>
                  <a:pt x="-217919" y="1262597"/>
                  <a:pt x="596123" y="919241"/>
                  <a:pt x="170105" y="752328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грантовых конкурсах</a:t>
            </a:r>
            <a:endParaRPr lang="ru-RU" sz="1400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496099" y="1078364"/>
            <a:ext cx="467994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4CBB03-3C08-A48E-3DBB-8EB0D5E1044B}"/>
              </a:ext>
            </a:extLst>
          </p:cNvPr>
          <p:cNvSpPr txBox="1"/>
          <p:nvPr/>
        </p:nvSpPr>
        <p:spPr>
          <a:xfrm>
            <a:off x="6359489" y="2864290"/>
            <a:ext cx="4953160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 ДО ДТДМ –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конкурс проектов социально ориентированных некоммерческих организаций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«Грант главы города». </a:t>
            </a: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Экологический </a:t>
            </a:r>
            <a:r>
              <a:rPr lang="ru-RU" sz="14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«Друзья планеты» (естественнонаучная направленность).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Межрегионального орнитологического фестиваля  - </a:t>
            </a:r>
          </a:p>
          <a:p>
            <a:pPr algn="ctr"/>
            <a:r>
              <a:rPr lang="ru-RU" sz="16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C73028F-6C0F-F59A-CD24-6907B5CEB471}"/>
              </a:ext>
            </a:extLst>
          </p:cNvPr>
          <p:cNvSpPr txBox="1"/>
          <p:nvPr/>
        </p:nvSpPr>
        <p:spPr>
          <a:xfrm>
            <a:off x="276416" y="4572450"/>
            <a:ext cx="40412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МБУ ДО ДТДМ-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1F66687-D963-86FE-F9A9-EF97950B1F1F}"/>
              </a:ext>
            </a:extLst>
          </p:cNvPr>
          <p:cNvSpPr txBox="1"/>
          <p:nvPr/>
        </p:nvSpPr>
        <p:spPr>
          <a:xfrm>
            <a:off x="169818" y="3162785"/>
            <a:ext cx="458019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 ДО ДТДМ – 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конкурс на предоставление грантов Президента Российской Федерации на развитие гражданского общества в 2023 году</a:t>
            </a:r>
            <a:r>
              <a:rPr lang="ru-RU" sz="16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8938" y="4931821"/>
            <a:ext cx="5008229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грант Президента Российской Федерации на реализацию проектов в области культуры, искусства и креативных (творческих) индустрий- </a:t>
            </a:r>
            <a:r>
              <a:rPr lang="ru-RU" sz="1600" b="1" dirty="0">
                <a:solidFill>
                  <a:srgbClr val="D6009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участник</a:t>
            </a:r>
            <a:endParaRPr lang="ru-RU" sz="1600" b="1" dirty="0">
              <a:solidFill>
                <a:srgbClr val="D6009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4CBB03-3C08-A48E-3DBB-8EB0D5E1044B}"/>
              </a:ext>
            </a:extLst>
          </p:cNvPr>
          <p:cNvSpPr txBox="1"/>
          <p:nvPr/>
        </p:nvSpPr>
        <p:spPr>
          <a:xfrm>
            <a:off x="5398509" y="5304769"/>
            <a:ext cx="495316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 ДО СШ «ВИКТОРИЯ»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грантовый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 губернатора Краснодарского края 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19.12.2023 (Нейман Т.В., 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Холодаев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В.И.) - </a:t>
            </a:r>
            <a:r>
              <a:rPr lang="ru-RU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1497" y="2012811"/>
            <a:ext cx="5193558" cy="7797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2043" y="1930479"/>
            <a:ext cx="2971344" cy="99444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6618" y="4720945"/>
            <a:ext cx="4041482" cy="47865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76004" y="4809695"/>
            <a:ext cx="686050" cy="79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943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2C1820-DA2C-439E-97D1-8F09FC2D9B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771" y="150782"/>
            <a:ext cx="10374925" cy="38895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283" y="0"/>
            <a:ext cx="1005488" cy="85691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5561" y="186772"/>
            <a:ext cx="101948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ЦЕЛЕВОЙ МОДЕЛИ В МО через публикации в СМИ, на радио и ТВ, выступления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049516B-3DE3-4712-8A99-28AC6B084652}"/>
              </a:ext>
            </a:extLst>
          </p:cNvPr>
          <p:cNvSpPr/>
          <p:nvPr/>
        </p:nvSpPr>
        <p:spPr>
          <a:xfrm>
            <a:off x="0" y="494549"/>
            <a:ext cx="10780006" cy="7802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184150" algn="l"/>
              </a:tabLst>
            </a:pPr>
            <a:r>
              <a:rPr lang="ru-RU" sz="14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Трансляция и масштабирование лучших практик</a:t>
            </a:r>
          </a:p>
          <a:p>
            <a:pPr algn="ctr">
              <a:tabLst>
                <a:tab pos="184150" algn="l"/>
              </a:tabLst>
            </a:pPr>
            <a:endParaRPr lang="ru-RU" sz="100" b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184150" algn="l"/>
              </a:tabLst>
            </a:pP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1.Доклад: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«Деятельность Муниципального опорного центра за 2022год.Отчет» – выступление на он-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лайн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совещании по результатам деятельности -Радченко Т.В. Директор МБУ ДО ДТДМ - 24.01.2023г.</a:t>
            </a:r>
          </a:p>
          <a:p>
            <a:pPr algn="just">
              <a:tabLst>
                <a:tab pos="184150" algn="l"/>
              </a:tabLs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Выездной практический семинар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«Мастерская креативных идей» г. Темрюк, Антонова И.В,, педагог доп. образования МБУ ДО ДТДМ -10.03.2023г.</a:t>
            </a:r>
          </a:p>
          <a:p>
            <a:pPr algn="just">
              <a:tabLst>
                <a:tab pos="184150" algn="l"/>
              </a:tabLs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научно-практическая конференция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"Актуальные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пробоемы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науки и техники. 2023г."   15-17.03.2023 (Нейман Т.В.,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Холодаев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В.И., Никулина Е.Д.) МБУ ДО СШ «Виктория» - выступление и публикация</a:t>
            </a:r>
          </a:p>
          <a:p>
            <a:pPr algn="just">
              <a:tabLst>
                <a:tab pos="184150" algn="l"/>
              </a:tabLs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подготовке к всероссийскому конкурсу «Сердце отдаю детям»-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Гронтковская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Н.В., педагог-организатор,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Пашинская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Н.В., зам.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дир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 УВР -25.05.2023г.</a:t>
            </a:r>
          </a:p>
          <a:p>
            <a:pPr algn="just">
              <a:tabLst>
                <a:tab pos="184150" algn="l"/>
              </a:tabLs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«Педагогический вестник Кубани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статья «Мечта стала целью» - Ищенко И.В., педагог ДО МБУ ДО ДТДМ  - 01.06.2023г.</a:t>
            </a:r>
          </a:p>
          <a:p>
            <a:pPr algn="just">
              <a:tabLst>
                <a:tab pos="184150" algn="l"/>
              </a:tabLs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Профильная смена в ООО ДСО «Морская волна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»- тематическое занятие по орнитологии Семенова О.Е., педагог ДО МБУ ДО ДТДМ -28.08.2023г.</a:t>
            </a:r>
          </a:p>
          <a:p>
            <a:pPr algn="just">
              <a:tabLst>
                <a:tab pos="184150" algn="l"/>
              </a:tabLst>
            </a:pP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Зональный семинар на тему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«Специфика преподавания вокала и хореографии в учреждениях дополнительного образования»- Тюленева О.А. зам.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дир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 ОМР МБУ ДО ДТДМ,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Пашинская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Н.В.,зам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дир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 УВР МБУ ДО ДТДМ - 22.09.2023г.</a:t>
            </a:r>
          </a:p>
          <a:p>
            <a:pPr algn="just">
              <a:tabLst>
                <a:tab pos="184150" algn="l"/>
              </a:tabLst>
            </a:pP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Выступление  на тему: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«Опыт проведения городских соревнований по робототехнике среди образовательных учреждений» на Неделе технического творчества в г. Геленджик – Богуславский М.В.МБУ ДО ЦДТ - 10.11.2023г.</a:t>
            </a:r>
          </a:p>
          <a:p>
            <a:pPr algn="just">
              <a:tabLst>
                <a:tab pos="184150" algn="l"/>
              </a:tabLst>
            </a:pP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9.Доклад на Х всероссийском  совещании работников сферы дополнительного образования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«Эффективность работы многопрофильного комплексного учреждения дополнительного образования»- Радченко Т.В., директор МБУ ДО ДТДМ- 29.11.2023г.</a:t>
            </a:r>
          </a:p>
          <a:p>
            <a:pPr algn="just">
              <a:tabLst>
                <a:tab pos="184150" algn="l"/>
              </a:tabLst>
            </a:pP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Доклад на семинаре - совещании по техническому творчеству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Новороссийск "Формирование инженерного мышления и творческой активности на занятиях технической направленности»- Радченко Т.В., директор МБУ ДО ДТДМ- 30.11.2023г.</a:t>
            </a:r>
          </a:p>
          <a:p>
            <a:pPr algn="just">
              <a:tabLst>
                <a:tab pos="184150" algn="l"/>
              </a:tabLst>
            </a:pP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 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на Форуме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«Создание эффективных механизмов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взаимодеиствие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малого и среднего бизнеса с органами государственной власти» г. Москва. директор МБУ ДО СШ «Ника» Полякова Т.Ю.</a:t>
            </a:r>
          </a:p>
          <a:p>
            <a:pPr algn="just">
              <a:tabLst>
                <a:tab pos="184150" algn="l"/>
              </a:tabLs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  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на Конференции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Всероссийской Федерации танцевального спорта и акробатического рок-н-ролла,   тема: Развитие детского танцевального спорта на территории Краснодарского края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г.Краснодар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директор МБУ ДО СШ «Ника»  Полякова Т.Ю.</a:t>
            </a:r>
          </a:p>
          <a:p>
            <a:pPr algn="just">
              <a:tabLst>
                <a:tab pos="184150" algn="l"/>
              </a:tabLs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 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на  конференции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РЕГИОНАЛЬНОГО ОТДЕЛЕНИЯ ФЕДЕРАЦИИ ТАНЦЕВАЛЬНОГО СПОРТА И АКРОБАТИЧЕСКОГО РОК-Н-РОЛЛА В КРАСНОДАРСКОМ КРАЕ., тема: Танцевальный спорт для школьников - тренер-преподаватель МБУ ДО СШ «Ника» Лунев А.М.</a:t>
            </a:r>
          </a:p>
          <a:p>
            <a:pPr algn="just">
              <a:tabLst>
                <a:tab pos="184150" algn="l"/>
              </a:tabLs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14. 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Всероссийская научно-практическая конференция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«Организация профильного обучения: модели, ресурсы, возможности сетевого взаимодействия»,21-27 марта 2023г. «Основы технического контента – первый шаг к инженерно-техническим профессиям» - Романова И.А., директор,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Болелова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В.В., педагог. МБУ ДО ЦДО ИРЦ «Школьник-2»</a:t>
            </a:r>
          </a:p>
          <a:p>
            <a:pPr algn="just">
              <a:tabLst>
                <a:tab pos="184150" algn="l"/>
              </a:tabLst>
            </a:pP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15.Межведомственная комиссия администрации города Новороссийска, март 2023г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Тема «Профориентация детей в IT сфере» - Романова И.А., директор,</a:t>
            </a:r>
          </a:p>
          <a:p>
            <a:pPr algn="just">
              <a:tabLst>
                <a:tab pos="184150" algn="l"/>
              </a:tabLst>
            </a:pP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16.Краевой семинар «Будущее в наших руках: профориентация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в инженерно-техническом и информационном пространстве», 24.11.2023г. «История создания и развития ИРЦ «Школьник - 2» - Романова И.А., директор.</a:t>
            </a:r>
          </a:p>
          <a:p>
            <a:pPr algn="just">
              <a:tabLst>
                <a:tab pos="184150" algn="l"/>
              </a:tabLst>
            </a:pP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17.Краевой семинар учреждений технической направленности 27.11.2023г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«Система работы IT-центра «Школьник-2» в инженерно-техническом и информационном пространстве – Романова И.А., директор.</a:t>
            </a:r>
          </a:p>
          <a:p>
            <a:pPr algn="just">
              <a:tabLst>
                <a:tab pos="184150" algn="l"/>
              </a:tabLst>
            </a:pP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18.Совещание заместителей директоров по научно-методической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работе общеобразовательных организаций города Новороссийска: мастер-класс: ""Скучный"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PowerPoint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давно устарел!?" –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Болелова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В.В., педагог 11.04.2023г.,</a:t>
            </a:r>
          </a:p>
          <a:p>
            <a:pPr algn="just">
              <a:tabLst>
                <a:tab pos="184150" algn="l"/>
              </a:tabLst>
            </a:pP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19.Совещание заместителей директоров по научно-методической работе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общеобразовательных организаций города Новороссийска: мастер-класс "Полигональное моделирование. Возможности программы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Blender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3D", Романов И.В., педагог, 09.03.2023г.</a:t>
            </a:r>
          </a:p>
          <a:p>
            <a:pPr algn="just">
              <a:tabLst>
                <a:tab pos="184150" algn="l"/>
              </a:tabLst>
            </a:pP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20.Межрегиональная образовательная </a:t>
            </a:r>
            <a:r>
              <a:rPr lang="ru-RU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стажировочная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площадка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"Креативные технологии в дополнительном образовании"; мастер-класс "Экспресс-методы генерации идей в цифровом дизайне" –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Болелова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В.В., педагог., 20.11.2023</a:t>
            </a:r>
          </a:p>
          <a:p>
            <a:pPr algn="just">
              <a:tabLst>
                <a:tab pos="184150" algn="l"/>
              </a:tabLst>
            </a:pP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21.Краевой семинар «Будущее в наших руках: профориентация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в инженерно-техническом и информационном пространстве», 24.11.2023г.:выступление «Презентация системы работы IT-центра «Школьник-2» в инженерно-техническом и информационном направлениях» – Бульба О.В., зам. директора Центра; мастер-классы: «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Инфографика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или большая база данных на одной странице» -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Болелова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В.В.,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педагог.«Использование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графической грамотности для создания архитектурных сооружений» - Суслова А.А., педагог, «Механизмы в машине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Голдберга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принципы работы и их применение» - Коваленко А.С., педагог, «Развитие творческих способностей детей методами компьютерной графики» - Головко Л.Г., педагог.</a:t>
            </a:r>
          </a:p>
          <a:p>
            <a:pPr algn="just">
              <a:tabLst>
                <a:tab pos="184150" algn="l"/>
              </a:tabLst>
            </a:pP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184150" algn="l"/>
              </a:tabLst>
            </a:pP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 algn="just">
              <a:buAutoNum type="arabicPeriod" startAt="6"/>
              <a:tabLst>
                <a:tab pos="184150" algn="l"/>
              </a:tabLst>
            </a:pP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184150" algn="l"/>
              </a:tabLst>
            </a:pPr>
            <a:endParaRPr lang="ru-RU" sz="10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184150" algn="l"/>
              </a:tabLst>
            </a:pPr>
            <a:endParaRPr lang="ru-RU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ctr">
              <a:buAutoNum type="arabicPeriod"/>
              <a:tabLst>
                <a:tab pos="184150" algn="l"/>
              </a:tabLst>
            </a:pPr>
            <a:endParaRPr lang="ru-RU" sz="20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 algn="ctr">
              <a:tabLst>
                <a:tab pos="184150" algn="l"/>
              </a:tabLst>
            </a:pPr>
            <a:endParaRPr lang="ru-RU" sz="20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r="14470" b="28214"/>
          <a:stretch/>
        </p:blipFill>
        <p:spPr>
          <a:xfrm>
            <a:off x="10865580" y="750286"/>
            <a:ext cx="1171178" cy="167740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5580" y="2465667"/>
            <a:ext cx="1166617" cy="155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60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2C1820-DA2C-439E-97D1-8F09FC2D9B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770" y="21593"/>
            <a:ext cx="10675843" cy="794073"/>
          </a:xfrm>
          <a:prstGeom prst="rect">
            <a:avLst/>
          </a:prstGeom>
        </p:spPr>
      </p:pic>
      <p:grpSp>
        <p:nvGrpSpPr>
          <p:cNvPr id="6" name="Группа 18">
            <a:extLst>
              <a:ext uri="{FF2B5EF4-FFF2-40B4-BE49-F238E27FC236}">
                <a16:creationId xmlns:a16="http://schemas.microsoft.com/office/drawing/2014/main" id="{85486403-553D-458C-8379-7360716C21CF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387" y="7031"/>
            <a:ext cx="1005488" cy="85691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5561" y="186772"/>
            <a:ext cx="101948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ПУТИ РЕШЕНИЯ ВЫПОЛНЕНИЯ Целевых показателей развития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дополнительного образования детей в Краснодарском крае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049516B-3DE3-4712-8A99-28AC6B084652}"/>
              </a:ext>
            </a:extLst>
          </p:cNvPr>
          <p:cNvSpPr/>
          <p:nvPr/>
        </p:nvSpPr>
        <p:spPr>
          <a:xfrm>
            <a:off x="861601" y="1261748"/>
            <a:ext cx="10675843" cy="4151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184150" algn="l"/>
              </a:tabLst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Пути решения:</a:t>
            </a:r>
          </a:p>
          <a:p>
            <a:pPr marL="285750" indent="-285750" algn="just">
              <a:buFont typeface="Wingdings" panose="05000000000000000000" pitchFamily="2" charset="2"/>
              <a:buChar char="q"/>
              <a:tabLst>
                <a:tab pos="184150" algn="l"/>
              </a:tabLst>
            </a:pPr>
            <a:r>
              <a:rPr lang="ru-RU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конкурентноспособных программ, открытие объединений, </a:t>
            </a:r>
            <a:r>
              <a:rPr lang="ru-RU" b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секций по  </a:t>
            </a:r>
            <a:r>
              <a:rPr lang="ru-RU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кружков  по технической</a:t>
            </a:r>
            <a:r>
              <a:rPr lang="ru-RU" b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естественнонаучной направленностям;</a:t>
            </a:r>
          </a:p>
          <a:p>
            <a:pPr marL="285750" indent="-285750" algn="just">
              <a:buFont typeface="Wingdings" panose="05000000000000000000" pitchFamily="2" charset="2"/>
              <a:buChar char="q"/>
              <a:tabLst>
                <a:tab pos="184150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участия организации негосударственного сектора в реализации </a:t>
            </a:r>
          </a:p>
          <a:p>
            <a:pPr algn="just">
              <a:tabLst>
                <a:tab pos="184150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дополнительных общеобразовательных программ;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q"/>
              <a:tabLst>
                <a:tab pos="184150" algn="l"/>
              </a:tabLst>
            </a:pPr>
            <a:r>
              <a:rPr lang="ru-RU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 инновационных дистанционных программ  в образовательный процесс, </a:t>
            </a:r>
          </a:p>
          <a:p>
            <a:pPr marL="285750" indent="-285750" algn="just">
              <a:buFont typeface="Wingdings" panose="05000000000000000000" pitchFamily="2" charset="2"/>
              <a:buChar char="q"/>
              <a:tabLst>
                <a:tab pos="184150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Типовой модели по развитию дополнительного образования для детей, </a:t>
            </a:r>
          </a:p>
          <a:p>
            <a:pPr algn="just">
              <a:tabLst>
                <a:tab pos="184150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находящихся в трудной жизненной ситуации, с различными образовательными возможностями, </a:t>
            </a:r>
          </a:p>
          <a:p>
            <a:pPr algn="just">
              <a:tabLst>
                <a:tab pos="184150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т.ч. для детей сельской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местности в муниципалитете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tabLst>
                <a:tab pos="184150" algn="l"/>
              </a:tabLst>
            </a:pPr>
            <a:endParaRPr lang="ru-RU" sz="10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184150" algn="l"/>
              </a:tabLst>
            </a:pPr>
            <a:endParaRPr lang="ru-RU" sz="1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184150" algn="l"/>
              </a:tabLst>
            </a:pPr>
            <a:r>
              <a:rPr lang="ru-RU" sz="1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 </a:t>
            </a:r>
          </a:p>
          <a:p>
            <a:pPr algn="just">
              <a:tabLst>
                <a:tab pos="184150" algn="l"/>
              </a:tabLst>
            </a:pPr>
            <a:endParaRPr lang="ru-RU" dirty="0">
              <a:solidFill>
                <a:srgbClr val="000000"/>
              </a:solidFill>
              <a:latin typeface="YS Text"/>
            </a:endParaRPr>
          </a:p>
          <a:p>
            <a:pPr marL="457200" indent="-457200" algn="ctr">
              <a:buAutoNum type="arabicPeriod"/>
              <a:tabLst>
                <a:tab pos="184150" algn="l"/>
              </a:tabLst>
            </a:pPr>
            <a:endParaRPr lang="ru-RU" sz="20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 algn="ctr">
              <a:tabLst>
                <a:tab pos="184150" algn="l"/>
              </a:tabLst>
            </a:pPr>
            <a:endParaRPr lang="ru-RU" sz="20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5D1563-B8EF-9892-CFE0-4A3341B4C6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4322" y="4007097"/>
            <a:ext cx="1219306" cy="112785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30F4945-13F6-54DC-62B2-F7997967F5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431" y="3930509"/>
            <a:ext cx="1380533" cy="1281034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6C6600D4-97E5-B067-6AA0-2790A4F5F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174" y="4851341"/>
            <a:ext cx="2281511" cy="13416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 descr="http://mognovse.ru/mogno/788/787310/787310_html_121180d4.jpg">
            <a:extLst>
              <a:ext uri="{FF2B5EF4-FFF2-40B4-BE49-F238E27FC236}">
                <a16:creationId xmlns:a16="http://schemas.microsoft.com/office/drawing/2014/main" id="{F1FF2C24-974F-8360-B6B9-8D7DBE9D7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034" y="4836597"/>
            <a:ext cx="2720943" cy="15265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64569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6350" y="1577777"/>
            <a:ext cx="975014" cy="2997265"/>
          </a:xfrm>
          <a:prstGeom prst="rect">
            <a:avLst/>
          </a:prstGeom>
        </p:spPr>
      </p:pic>
      <p:sp>
        <p:nvSpPr>
          <p:cNvPr id="38" name="Выгнутая влево стрелка 37"/>
          <p:cNvSpPr/>
          <p:nvPr/>
        </p:nvSpPr>
        <p:spPr>
          <a:xfrm>
            <a:off x="8730085" y="1685798"/>
            <a:ext cx="644211" cy="2035087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D2EDC5-B467-4208-B343-8A9C78B189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771" y="86941"/>
            <a:ext cx="10337688" cy="6033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0AE511-DA64-4F2A-ADD5-536E43BD88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283" y="0"/>
            <a:ext cx="1005488" cy="85691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3B412AC-CB16-4BC7-AEFD-CD2A15885D11}"/>
              </a:ext>
            </a:extLst>
          </p:cNvPr>
          <p:cNvSpPr/>
          <p:nvPr/>
        </p:nvSpPr>
        <p:spPr>
          <a:xfrm>
            <a:off x="1324569" y="224341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 дополнительного образования МО город Новороссийск</a:t>
            </a:r>
          </a:p>
        </p:txBody>
      </p:sp>
      <p:grpSp>
        <p:nvGrpSpPr>
          <p:cNvPr id="7" name="Группа 18">
            <a:extLst>
              <a:ext uri="{FF2B5EF4-FFF2-40B4-BE49-F238E27FC236}">
                <a16:creationId xmlns:a16="http://schemas.microsoft.com/office/drawing/2014/main" id="{04C17202-FE0C-46DF-BAA3-6895E9714071}"/>
              </a:ext>
            </a:extLst>
          </p:cNvPr>
          <p:cNvGrpSpPr/>
          <p:nvPr/>
        </p:nvGrpSpPr>
        <p:grpSpPr>
          <a:xfrm>
            <a:off x="0" y="6502049"/>
            <a:ext cx="12192000" cy="369009"/>
            <a:chOff x="0" y="6518822"/>
            <a:chExt cx="12192000" cy="352236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FFE0CC8D-1C18-476C-9AC2-EB0353A59503}"/>
                </a:ext>
              </a:extLst>
            </p:cNvPr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" name="Прямоугольник 11">
              <a:extLst>
                <a:ext uri="{FF2B5EF4-FFF2-40B4-BE49-F238E27FC236}">
                  <a16:creationId xmlns:a16="http://schemas.microsoft.com/office/drawing/2014/main" id="{BFF8A5C7-11E3-4B53-B00A-1F9C8B4F38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651" y="651882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F4C59CF-5380-4817-BB06-7363E890EDA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779" y="2646617"/>
            <a:ext cx="3262517" cy="7343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29F4E18-8356-441A-8592-BB93800B55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357" t="15445" r="36363" b="60132"/>
          <a:stretch/>
        </p:blipFill>
        <p:spPr>
          <a:xfrm>
            <a:off x="68910" y="4542780"/>
            <a:ext cx="3082971" cy="85314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78C5BBA-E098-498C-937A-6B739D1F537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808" y="1808298"/>
            <a:ext cx="3964635" cy="79157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1307367-977A-4BA0-A783-7930D8FB067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842" t="8196" r="20267" b="75885"/>
          <a:stretch/>
        </p:blipFill>
        <p:spPr>
          <a:xfrm>
            <a:off x="-39940" y="5559068"/>
            <a:ext cx="3300670" cy="777563"/>
          </a:xfrm>
          <a:prstGeom prst="rect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E789D1F-977E-4F76-A6F1-88BD9AC4961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6892" y="2821345"/>
            <a:ext cx="3622789" cy="74584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AB90381-06B3-4F3C-8DF5-EC14A5A735D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2830" y="1720194"/>
            <a:ext cx="1818543" cy="1038881"/>
          </a:xfrm>
          <a:prstGeom prst="round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C8784A5-97CD-4D79-81AC-7CC4E87A0DA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2005" y="5577825"/>
            <a:ext cx="3633351" cy="69692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655754F-39E2-47E2-A133-EBF3C47E257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0089" y="3667709"/>
            <a:ext cx="3393001" cy="94395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DED2263-88C3-4198-8A00-E320871D29A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5989" y="4684578"/>
            <a:ext cx="3625384" cy="73686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AE3C7D5-1409-4CDF-8365-3EEDF5354F4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717" t="29897" r="36988" b="38086"/>
          <a:stretch/>
        </p:blipFill>
        <p:spPr>
          <a:xfrm>
            <a:off x="68910" y="3491328"/>
            <a:ext cx="3023651" cy="95044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043934-CAB3-FA99-775E-B0B980F2A3C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314" y="890249"/>
            <a:ext cx="4686533" cy="837245"/>
          </a:xfrm>
          <a:prstGeom prst="rect">
            <a:avLst/>
          </a:prstGeom>
        </p:spPr>
      </p:pic>
      <p:sp>
        <p:nvSpPr>
          <p:cNvPr id="28" name="Стрелка вправо 27"/>
          <p:cNvSpPr/>
          <p:nvPr/>
        </p:nvSpPr>
        <p:spPr>
          <a:xfrm>
            <a:off x="5331235" y="1313102"/>
            <a:ext cx="2774797" cy="2071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Блок-схема: альтернативный процесс 28"/>
          <p:cNvSpPr/>
          <p:nvPr/>
        </p:nvSpPr>
        <p:spPr>
          <a:xfrm>
            <a:off x="9513174" y="1905221"/>
            <a:ext cx="2416508" cy="1118066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 </a:t>
            </a:r>
            <a:r>
              <a:rPr lang="ru-RU" sz="2400" b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СОШ реализуют ДОП</a:t>
            </a:r>
            <a:endParaRPr lang="ru-RU" sz="2400" b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Блок-схема: альтернативный процесс 31"/>
          <p:cNvSpPr/>
          <p:nvPr/>
        </p:nvSpPr>
        <p:spPr>
          <a:xfrm>
            <a:off x="8661303" y="4757389"/>
            <a:ext cx="2596503" cy="1257715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СУЗы</a:t>
            </a:r>
            <a:endParaRPr lang="ru-RU" sz="2400" b="1" dirty="0" smtClean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(колледж) - 3</a:t>
            </a:r>
            <a:endParaRPr lang="ru-RU" sz="2400" b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Блок-схема: альтернативный процесс 32"/>
          <p:cNvSpPr/>
          <p:nvPr/>
        </p:nvSpPr>
        <p:spPr>
          <a:xfrm>
            <a:off x="9513174" y="3325690"/>
            <a:ext cx="2187364" cy="1007413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54 ДОУ  реализуют ДОП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Выгнутая влево стрелка 33"/>
          <p:cNvSpPr/>
          <p:nvPr/>
        </p:nvSpPr>
        <p:spPr>
          <a:xfrm>
            <a:off x="68910" y="1128584"/>
            <a:ext cx="565404" cy="127646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8116420" y="1157394"/>
            <a:ext cx="3880022" cy="572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Образовательные учреждения</a:t>
            </a:r>
            <a:endParaRPr lang="ru-RU" dirty="0"/>
          </a:p>
        </p:txBody>
      </p:sp>
      <p:sp>
        <p:nvSpPr>
          <p:cNvPr id="37" name="Выгнутая влево стрелка 36"/>
          <p:cNvSpPr/>
          <p:nvPr/>
        </p:nvSpPr>
        <p:spPr>
          <a:xfrm>
            <a:off x="8887244" y="1735404"/>
            <a:ext cx="649440" cy="1150237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918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B33F137-AF76-4669-A60E-AC8AE4E7E1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38" y="8919"/>
            <a:ext cx="11077574" cy="856916"/>
          </a:xfrm>
          <a:prstGeom prst="rect">
            <a:avLst/>
          </a:prstGeom>
        </p:spPr>
      </p:pic>
      <p:grpSp>
        <p:nvGrpSpPr>
          <p:cNvPr id="6" name="Группа 18">
            <a:extLst>
              <a:ext uri="{FF2B5EF4-FFF2-40B4-BE49-F238E27FC236}">
                <a16:creationId xmlns:a16="http://schemas.microsoft.com/office/drawing/2014/main" id="{85486403-553D-458C-8379-7360716C21CF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5870"/>
            <a:ext cx="1005488" cy="85691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515069" y="43897"/>
            <a:ext cx="103048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ПО ОБЕСПЕЧЕНИЮ ДЕЯТЕЛЬНОСТИ </a:t>
            </a:r>
            <a:b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 опорного центра дополнительного образования детей (МОЦ)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A81E52-D2CC-4135-8FAA-9203575E9529}"/>
              </a:ext>
            </a:extLst>
          </p:cNvPr>
          <p:cNvSpPr txBox="1"/>
          <p:nvPr/>
        </p:nvSpPr>
        <p:spPr>
          <a:xfrm rot="20423392">
            <a:off x="185120" y="1263273"/>
            <a:ext cx="217018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РАБОТЫ 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МОЦ  утвержден 10.01.2023г. </a:t>
            </a:r>
          </a:p>
          <a:p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начальником УО МО г. Новороссийск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0D46FD-AFF8-4E4A-B80A-D88216D0F17C}"/>
              </a:ext>
            </a:extLst>
          </p:cNvPr>
          <p:cNvSpPr txBox="1"/>
          <p:nvPr/>
        </p:nvSpPr>
        <p:spPr>
          <a:xfrm rot="20491293">
            <a:off x="138249" y="3244688"/>
            <a:ext cx="2230909" cy="1644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D60093"/>
                </a:solidFill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Медиаплан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 с начальником УО   МО  г. Новороссийск   от  10.01.2023г.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B95ED8D-AD7E-4CAC-9931-E428233C4C9E}"/>
              </a:ext>
            </a:extLst>
          </p:cNvPr>
          <p:cNvSpPr/>
          <p:nvPr/>
        </p:nvSpPr>
        <p:spPr>
          <a:xfrm rot="20464994">
            <a:off x="5981819" y="1806825"/>
            <a:ext cx="39772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u="sng" dirty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http://дворец-творчества.рф/index.php/</a:t>
            </a:r>
          </a:p>
          <a:p>
            <a:pPr algn="just"/>
            <a:r>
              <a:rPr lang="ru-RU" sz="1400" b="1" u="sng" dirty="0" err="1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senter</a:t>
            </a:r>
            <a:r>
              <a:rPr lang="ru-RU" sz="1400" b="1" u="sng" dirty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/</a:t>
            </a:r>
            <a:r>
              <a:rPr lang="ru-RU" sz="1400" b="1" u="sng" dirty="0" err="1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munitsipal-nyj-opornyj-tsentr</a:t>
            </a:r>
            <a:endParaRPr lang="ru-RU" sz="1400" b="1" u="sng" dirty="0">
              <a:solidFill>
                <a:srgbClr val="D6009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B3F2CBA-21AE-19CE-C1EC-0C8E728882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3793" y="4706320"/>
            <a:ext cx="2231560" cy="182700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8BF7270-2D6F-0DFD-FA62-19A0F1804801}"/>
              </a:ext>
            </a:extLst>
          </p:cNvPr>
          <p:cNvSpPr txBox="1"/>
          <p:nvPr/>
        </p:nvSpPr>
        <p:spPr>
          <a:xfrm rot="20364989">
            <a:off x="20721" y="5131468"/>
            <a:ext cx="2612049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FF4F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Дорожная карта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«Целевые показатели развития ДО  в г. Новороссийске до 2024г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6434C3-173D-4C73-CCEE-34BB07EEB0B5}"/>
              </a:ext>
            </a:extLst>
          </p:cNvPr>
          <p:cNvSpPr txBox="1"/>
          <p:nvPr/>
        </p:nvSpPr>
        <p:spPr>
          <a:xfrm rot="20364989">
            <a:off x="5238008" y="1358104"/>
            <a:ext cx="25881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 о деятельности МОЦ</a:t>
            </a:r>
            <a:r>
              <a:rPr lang="ru-RU" sz="1600" b="1" dirty="0">
                <a:solidFill>
                  <a:srgbClr val="FF4F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 МБУ ДО ДТДМ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0162" y="995570"/>
            <a:ext cx="2469411" cy="18020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5142" y="2891817"/>
            <a:ext cx="2408813" cy="167067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6121" y="1292962"/>
            <a:ext cx="1743838" cy="214221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2150" y="2970082"/>
            <a:ext cx="2219330" cy="147446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802" y="2517237"/>
            <a:ext cx="2069802" cy="137512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8628" y="4207451"/>
            <a:ext cx="2931332" cy="165077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3495" y="4665199"/>
            <a:ext cx="2851751" cy="160596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933796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2C1820-DA2C-439E-97D1-8F09FC2D9B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771" y="79500"/>
            <a:ext cx="10653485" cy="856916"/>
          </a:xfrm>
          <a:prstGeom prst="rect">
            <a:avLst/>
          </a:prstGeom>
        </p:spPr>
      </p:pic>
      <p:grpSp>
        <p:nvGrpSpPr>
          <p:cNvPr id="6" name="Группа 18">
            <a:extLst>
              <a:ext uri="{FF2B5EF4-FFF2-40B4-BE49-F238E27FC236}">
                <a16:creationId xmlns:a16="http://schemas.microsoft.com/office/drawing/2014/main" id="{85486403-553D-458C-8379-7360716C21CF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283" y="81997"/>
            <a:ext cx="1005488" cy="85691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ПОКАЗАТЕЛИ МУНИЦИПАЛЬНОЙ ЦЕЛЕВОЙ ПРОГРАММЫ РАЗВИТИЯ дополнительного образования МО город Новороссийск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04856314"/>
              </p:ext>
            </p:extLst>
          </p:nvPr>
        </p:nvGraphicFramePr>
        <p:xfrm>
          <a:off x="484226" y="1285461"/>
          <a:ext cx="7294799" cy="4806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Блок-схема: процесс 12"/>
          <p:cNvSpPr/>
          <p:nvPr/>
        </p:nvSpPr>
        <p:spPr>
          <a:xfrm>
            <a:off x="8962770" y="2788981"/>
            <a:ext cx="2989746" cy="1373610"/>
          </a:xfrm>
          <a:prstGeom prst="flowChartProcess">
            <a:avLst/>
          </a:prstGeom>
          <a:gradFill flip="none" rotWithShape="1">
            <a:gsLst>
              <a:gs pos="0">
                <a:srgbClr val="7698D4">
                  <a:tint val="66000"/>
                  <a:satMod val="160000"/>
                </a:srgbClr>
              </a:gs>
              <a:gs pos="50000">
                <a:srgbClr val="7698D4">
                  <a:tint val="44500"/>
                  <a:satMod val="160000"/>
                </a:srgbClr>
              </a:gs>
              <a:gs pos="100000">
                <a:srgbClr val="7698D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Кол-во дополнительных общеобразовательных программ опубликовано в АИС «Навигатор»: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2022г.- 1499 шт.</a:t>
            </a:r>
          </a:p>
          <a:p>
            <a:pPr algn="just"/>
            <a:r>
              <a:rPr lang="ru-RU" sz="14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2023- 1534 шт.(+35 программ)</a:t>
            </a:r>
          </a:p>
        </p:txBody>
      </p:sp>
      <p:sp>
        <p:nvSpPr>
          <p:cNvPr id="14" name="Правая фигурная скобка 13"/>
          <p:cNvSpPr/>
          <p:nvPr/>
        </p:nvSpPr>
        <p:spPr>
          <a:xfrm>
            <a:off x="7820955" y="1251198"/>
            <a:ext cx="559659" cy="5071547"/>
          </a:xfrm>
          <a:prstGeom prst="rightBrace">
            <a:avLst>
              <a:gd name="adj1" fmla="val 54909"/>
              <a:gd name="adj2" fmla="val 45423"/>
            </a:avLst>
          </a:prstGeom>
          <a:solidFill>
            <a:srgbClr val="C684B9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n w="57150"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" name="Блок-схема: процесс 2">
            <a:extLst>
              <a:ext uri="{FF2B5EF4-FFF2-40B4-BE49-F238E27FC236}">
                <a16:creationId xmlns:a16="http://schemas.microsoft.com/office/drawing/2014/main" id="{E49FD3D9-B7E0-A56C-5C79-7CC4E0B3083B}"/>
              </a:ext>
            </a:extLst>
          </p:cNvPr>
          <p:cNvSpPr/>
          <p:nvPr/>
        </p:nvSpPr>
        <p:spPr>
          <a:xfrm>
            <a:off x="8520629" y="1342608"/>
            <a:ext cx="2929965" cy="1218441"/>
          </a:xfrm>
          <a:prstGeom prst="flowChartProcess">
            <a:avLst/>
          </a:prstGeom>
          <a:gradFill flip="none" rotWithShape="1">
            <a:gsLst>
              <a:gs pos="0">
                <a:srgbClr val="7698D4">
                  <a:tint val="66000"/>
                  <a:satMod val="160000"/>
                </a:srgbClr>
              </a:gs>
              <a:gs pos="50000">
                <a:srgbClr val="7698D4">
                  <a:tint val="44500"/>
                  <a:satMod val="160000"/>
                </a:srgbClr>
              </a:gs>
              <a:gs pos="100000">
                <a:srgbClr val="7698D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Охват детей ДО в возрасте от 5 до 18 лет (%)</a:t>
            </a:r>
          </a:p>
          <a:p>
            <a:pPr lvl="0"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2022г.- 34 053 уч-ся – 80,51%</a:t>
            </a:r>
          </a:p>
          <a:p>
            <a:pPr algn="ctr"/>
            <a:r>
              <a:rPr lang="ru-RU" sz="16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2023г.- 38575 уч-ся- 84,27%</a:t>
            </a:r>
          </a:p>
        </p:txBody>
      </p:sp>
      <p:sp>
        <p:nvSpPr>
          <p:cNvPr id="16" name="Овал 15"/>
          <p:cNvSpPr/>
          <p:nvPr/>
        </p:nvSpPr>
        <p:spPr>
          <a:xfrm>
            <a:off x="9464237" y="5293727"/>
            <a:ext cx="2341396" cy="988433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Прошли НОК:</a:t>
            </a:r>
          </a:p>
          <a:p>
            <a:pPr algn="ctr"/>
            <a:r>
              <a:rPr lang="ru-RU" sz="16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2023г. - 127 программ</a:t>
            </a:r>
          </a:p>
        </p:txBody>
      </p:sp>
      <p:sp>
        <p:nvSpPr>
          <p:cNvPr id="18" name="Овал 17"/>
          <p:cNvSpPr/>
          <p:nvPr/>
        </p:nvSpPr>
        <p:spPr>
          <a:xfrm>
            <a:off x="8948475" y="4286458"/>
            <a:ext cx="2247268" cy="937841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Выдано сертификатов:</a:t>
            </a:r>
          </a:p>
          <a:p>
            <a:pPr algn="ctr"/>
            <a:r>
              <a:rPr lang="ru-RU" sz="16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2023г.- 4659</a:t>
            </a:r>
          </a:p>
        </p:txBody>
      </p:sp>
      <p:sp>
        <p:nvSpPr>
          <p:cNvPr id="19" name="Выгнутая влево стрелка 18"/>
          <p:cNvSpPr/>
          <p:nvPr/>
        </p:nvSpPr>
        <p:spPr>
          <a:xfrm>
            <a:off x="8372411" y="3580766"/>
            <a:ext cx="590358" cy="119277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Выгнутая вправо стрелка 19"/>
          <p:cNvSpPr/>
          <p:nvPr/>
        </p:nvSpPr>
        <p:spPr>
          <a:xfrm>
            <a:off x="11484357" y="4177153"/>
            <a:ext cx="647629" cy="1375719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267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233" y="-9525"/>
            <a:ext cx="1005488" cy="85691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2C1820-DA2C-439E-97D1-8F09FC2D9B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1" y="-1483"/>
            <a:ext cx="11077574" cy="856916"/>
          </a:xfrm>
          <a:prstGeom prst="rect">
            <a:avLst/>
          </a:prstGeom>
        </p:spPr>
      </p:pic>
      <p:grpSp>
        <p:nvGrpSpPr>
          <p:cNvPr id="6" name="Группа 18">
            <a:extLst>
              <a:ext uri="{FF2B5EF4-FFF2-40B4-BE49-F238E27FC236}">
                <a16:creationId xmlns:a16="http://schemas.microsoft.com/office/drawing/2014/main" id="{85486403-553D-458C-8379-7360716C21CF}"/>
              </a:ext>
            </a:extLst>
          </p:cNvPr>
          <p:cNvGrpSpPr/>
          <p:nvPr/>
        </p:nvGrpSpPr>
        <p:grpSpPr>
          <a:xfrm>
            <a:off x="-28576" y="6642531"/>
            <a:ext cx="12192000" cy="337727"/>
            <a:chOff x="0" y="6548682"/>
            <a:chExt cx="12192000" cy="322376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4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РЕГИОНАЛЬНЫЙ МОДЕЛЬНЫЙ ЦЕНТР ДОПОЛНИТЕЛЬНОГО ОБРАЗОВАНИЯ ДЕТЕЙ КРАСНОДАРСКОГО </a:t>
              </a:r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КРАЯ</a:t>
              </a:r>
            </a:p>
          </p:txBody>
        </p:sp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565189" y="81997"/>
            <a:ext cx="105982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по внедрению и распространению социального заказа на оказание муниципальных услуг в дополнительном образовании  детей в городе Новороссийске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0B5499-129B-84E2-EA32-CB62A5EF86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503" y="888613"/>
            <a:ext cx="8049189" cy="6575011"/>
          </a:xfrm>
        </p:spPr>
        <p:txBody>
          <a:bodyPr anchor="t">
            <a:normAutofit/>
          </a:bodyPr>
          <a:lstStyle/>
          <a:p>
            <a:pPr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Вебинары – 9 , в т.ч. по вопросам</a:t>
            </a:r>
            <a:b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13.01.2023-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 «Функционирование АИС «Навигатор» ДОД в краснодарском крае в 2023 г.»</a:t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участники- специалисты, модераторы АИС» Навигатор»</a:t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07.02.2023г.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200" dirty="0">
                <a:solidFill>
                  <a:srgbClr val="3E3E3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Муниципальным опорным центром города Новороссийска (Дворец творчества) </a:t>
            </a:r>
            <a:br>
              <a:rPr lang="ru-RU" sz="1200" dirty="0">
                <a:solidFill>
                  <a:srgbClr val="3E3E3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rgbClr val="3E3E3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 зональный вебинар – совещание «Методическое сопровождение внедрения </a:t>
            </a:r>
            <a:br>
              <a:rPr lang="ru-RU" sz="1200" dirty="0">
                <a:solidFill>
                  <a:srgbClr val="3E3E3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rgbClr val="3E3E3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Целевой модели развития дополнительного образования в муниципальных образованиях» </a:t>
            </a:r>
            <a:br>
              <a:rPr lang="ru-RU" sz="1200" dirty="0">
                <a:solidFill>
                  <a:srgbClr val="3E3E3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 03.2023г.- </a:t>
            </a:r>
            <a:r>
              <a:rPr lang="ru-RU" sz="1200" dirty="0">
                <a:solidFill>
                  <a:srgbClr val="3E3E3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вебинар «Внедрение механизмов социального заказа в ДО  в 2023»</a:t>
            </a:r>
            <a:br>
              <a:rPr lang="ru-RU" sz="1200" dirty="0">
                <a:solidFill>
                  <a:srgbClr val="3E3E3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rgbClr val="3E3E3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участники- руководитель МОЦ г. Новороссийска, Радченко Т.В. </a:t>
            </a:r>
            <a:br>
              <a:rPr lang="ru-RU" sz="1200" dirty="0">
                <a:solidFill>
                  <a:srgbClr val="3E3E3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rgbClr val="3E3E3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другие специалисты, занимающиеся вопросами ПФ ДОД.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Совещания-7, в т.ч. по вопросам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24.01.2023г.-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«План работы муниципального опорного центра в 2023 году»,</a:t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участники- руководители УДО,  методисты</a:t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09.02.2023</a:t>
            </a:r>
            <a:r>
              <a:rPr lang="ru-RU" sz="1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-семинар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практикум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«От персонифицированного финансирования к социальному</a:t>
            </a:r>
            <a:b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заказу в ДО»-участники: Д.В.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Сувернева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И.А. (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гл.спец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УО), руководители УДО.</a:t>
            </a:r>
            <a:b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06.10. 2023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-инструктивно-методическое совещание</a:t>
            </a:r>
            <a:b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 Участие педагогов дополнительного образования г. Новороссийска в краевом конкурсе  </a:t>
            </a:r>
            <a:b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«Лучшие практики обеспечения доступного дополнительного образования детей   </a:t>
            </a:r>
            <a:b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Краснодарского края в 2023 году»»</a:t>
            </a:r>
            <a:b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F08F444-0DAB-4E42-8EEC-C237DE4066A9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366" y="924892"/>
            <a:ext cx="2006313" cy="115992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E07A558-27BA-42D5-95CB-349D5D8E2D03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416" y="2031104"/>
            <a:ext cx="1244600" cy="165925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AE74B12-C8B4-4208-91EF-08178814E8C9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3393" y="2359170"/>
            <a:ext cx="2108835" cy="118745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BFD43E-D03A-458E-B91E-6A7D048376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16" y="3666265"/>
            <a:ext cx="2300481" cy="152957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D903188-2F62-4080-B1C7-FFAFABC490A2}"/>
              </a:ext>
            </a:extLst>
          </p:cNvPr>
          <p:cNvSpPr txBox="1"/>
          <p:nvPr/>
        </p:nvSpPr>
        <p:spPr>
          <a:xfrm>
            <a:off x="2775773" y="4328719"/>
            <a:ext cx="6083261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Выездные совещания-5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10.03.23г.-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«Мастерская креативных идей педагога-организатора» (Темрюкский район);</a:t>
            </a:r>
            <a:r>
              <a:rPr lang="ru-RU" sz="9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9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03.05.23г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.- «Методическое сопровождение ДО» (Северский район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</a:p>
          <a:p>
            <a:pPr algn="ctr"/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22.09.2023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зональный семинар - совещание Черноморской западной зоны </a:t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«Специфика преподавания хореографии и вокала в учреждениях дополнительного</a:t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образования Черноморской западной зоны», </a:t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участники- МОЦ ЧЗЗ, педагоги, методисты учреждений ДО г.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Новороссийска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10.11.2023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«Опыт, инновации и перспективы развития технического творчества</a:t>
            </a:r>
          </a:p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образовательных организациях» (г.-к. Геленджик);</a:t>
            </a:r>
          </a:p>
          <a:p>
            <a:pPr algn="ctr"/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08.12.2023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«Построение единого социокультурного пространства посредством 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театрального искусства» (г.-к. Анапа)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80CB81A-8EB7-4FCF-9D4E-5C256FB5FA12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9411">
            <a:off x="9142517" y="5331074"/>
            <a:ext cx="1866900" cy="124079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17AC883-DAA0-4A17-9D8F-A59FDEC73384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 rot="570935">
            <a:off x="10042550" y="4334323"/>
            <a:ext cx="2001098" cy="111715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D17F659A-BF8B-47A7-9A83-DCEB1B46E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0932">
            <a:off x="2659571" y="987670"/>
            <a:ext cx="1770221" cy="102894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2576A4C5-1A37-44F1-A6B5-C9E7257D8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6314">
            <a:off x="10257881" y="1811311"/>
            <a:ext cx="1962573" cy="174450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1848C153-BE22-4559-A299-74C48B69B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184" y="5339435"/>
            <a:ext cx="1288376" cy="127509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ABFD43E-D03A-458E-B91E-6A7D048376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16" y="3667188"/>
            <a:ext cx="2300481" cy="152957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782945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трелка: изогнутая влево 12">
            <a:extLst>
              <a:ext uri="{FF2B5EF4-FFF2-40B4-BE49-F238E27FC236}">
                <a16:creationId xmlns:a16="http://schemas.microsoft.com/office/drawing/2014/main" id="{6676ABBE-6841-4537-0137-25FA5CB37E9C}"/>
              </a:ext>
            </a:extLst>
          </p:cNvPr>
          <p:cNvSpPr/>
          <p:nvPr/>
        </p:nvSpPr>
        <p:spPr>
          <a:xfrm rot="20632540">
            <a:off x="11151192" y="1178665"/>
            <a:ext cx="958467" cy="1603939"/>
          </a:xfrm>
          <a:prstGeom prst="curvedLeftArrow">
            <a:avLst>
              <a:gd name="adj1" fmla="val 16261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Стрелка: изогнутая вправо 14">
            <a:extLst>
              <a:ext uri="{FF2B5EF4-FFF2-40B4-BE49-F238E27FC236}">
                <a16:creationId xmlns:a16="http://schemas.microsoft.com/office/drawing/2014/main" id="{0861E534-4AE2-FF36-CC54-DA0E6D2E181A}"/>
              </a:ext>
            </a:extLst>
          </p:cNvPr>
          <p:cNvSpPr/>
          <p:nvPr/>
        </p:nvSpPr>
        <p:spPr>
          <a:xfrm rot="2862778">
            <a:off x="26377" y="814435"/>
            <a:ext cx="861748" cy="1261609"/>
          </a:xfrm>
          <a:prstGeom prst="curvedRightArrow">
            <a:avLst>
              <a:gd name="adj1" fmla="val 15648"/>
              <a:gd name="adj2" fmla="val 46731"/>
              <a:gd name="adj3" fmla="val 20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6" name="Группа 18">
            <a:extLst>
              <a:ext uri="{FF2B5EF4-FFF2-40B4-BE49-F238E27FC236}">
                <a16:creationId xmlns:a16="http://schemas.microsoft.com/office/drawing/2014/main" id="{85486403-553D-458C-8379-7360716C21CF}"/>
              </a:ext>
            </a:extLst>
          </p:cNvPr>
          <p:cNvGrpSpPr/>
          <p:nvPr/>
        </p:nvGrpSpPr>
        <p:grpSpPr>
          <a:xfrm>
            <a:off x="0" y="6512125"/>
            <a:ext cx="12192000" cy="337727"/>
            <a:chOff x="0" y="6548682"/>
            <a:chExt cx="12192000" cy="322376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38" y="25577"/>
            <a:ext cx="1005488" cy="85691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6FA5FFF-D700-468A-B906-A98AA684B4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85" y="78663"/>
            <a:ext cx="11128229" cy="768544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013C459-A295-42DD-B458-44A9DB92FA58}"/>
              </a:ext>
            </a:extLst>
          </p:cNvPr>
          <p:cNvSpPr/>
          <p:nvPr/>
        </p:nvSpPr>
        <p:spPr>
          <a:xfrm>
            <a:off x="1281749" y="75270"/>
            <a:ext cx="109102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ПО ФОРМИРОВАНИЮ СОВРЕМЕННОЙ СИСТЕМЫ сопровождения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 совершенствования профессионального мастерства педагогических </a:t>
            </a:r>
            <a:b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управленческих кадров сферы дополнительного образования детей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BEE2D7BA-7259-45D2-A7DD-503D77EF62EC}"/>
              </a:ext>
            </a:extLst>
          </p:cNvPr>
          <p:cNvSpPr/>
          <p:nvPr/>
        </p:nvSpPr>
        <p:spPr>
          <a:xfrm>
            <a:off x="729843" y="921016"/>
            <a:ext cx="3957488" cy="1132904"/>
          </a:xfrm>
          <a:custGeom>
            <a:avLst/>
            <a:gdLst>
              <a:gd name="connsiteX0" fmla="*/ 0 w 7281740"/>
              <a:gd name="connsiteY0" fmla="*/ 1113067 h 2226134"/>
              <a:gd name="connsiteX1" fmla="*/ 3640870 w 7281740"/>
              <a:gd name="connsiteY1" fmla="*/ 0 h 2226134"/>
              <a:gd name="connsiteX2" fmla="*/ 7281740 w 7281740"/>
              <a:gd name="connsiteY2" fmla="*/ 1113067 h 2226134"/>
              <a:gd name="connsiteX3" fmla="*/ 3640870 w 7281740"/>
              <a:gd name="connsiteY3" fmla="*/ 2226134 h 2226134"/>
              <a:gd name="connsiteX4" fmla="*/ 0 w 7281740"/>
              <a:gd name="connsiteY4" fmla="*/ 1113067 h 2226134"/>
              <a:gd name="connsiteX0" fmla="*/ 93089 w 7374829"/>
              <a:gd name="connsiteY0" fmla="*/ 722542 h 1835609"/>
              <a:gd name="connsiteX1" fmla="*/ 2076609 w 7374829"/>
              <a:gd name="connsiteY1" fmla="*/ 0 h 1835609"/>
              <a:gd name="connsiteX2" fmla="*/ 7374829 w 7374829"/>
              <a:gd name="connsiteY2" fmla="*/ 722542 h 1835609"/>
              <a:gd name="connsiteX3" fmla="*/ 3733959 w 7374829"/>
              <a:gd name="connsiteY3" fmla="*/ 1835609 h 1835609"/>
              <a:gd name="connsiteX4" fmla="*/ 93089 w 7374829"/>
              <a:gd name="connsiteY4" fmla="*/ 722542 h 1835609"/>
              <a:gd name="connsiteX0" fmla="*/ 93089 w 7405850"/>
              <a:gd name="connsiteY0" fmla="*/ 772432 h 1885499"/>
              <a:gd name="connsiteX1" fmla="*/ 2076609 w 7405850"/>
              <a:gd name="connsiteY1" fmla="*/ 49890 h 1885499"/>
              <a:gd name="connsiteX2" fmla="*/ 5302181 w 7405850"/>
              <a:gd name="connsiteY2" fmla="*/ 141069 h 1885499"/>
              <a:gd name="connsiteX3" fmla="*/ 7374829 w 7405850"/>
              <a:gd name="connsiteY3" fmla="*/ 772432 h 1885499"/>
              <a:gd name="connsiteX4" fmla="*/ 3733959 w 7405850"/>
              <a:gd name="connsiteY4" fmla="*/ 1885499 h 1885499"/>
              <a:gd name="connsiteX5" fmla="*/ 93089 w 7405850"/>
              <a:gd name="connsiteY5" fmla="*/ 772432 h 1885499"/>
              <a:gd name="connsiteX0" fmla="*/ 41205 w 7454038"/>
              <a:gd name="connsiteY0" fmla="*/ 763804 h 1876871"/>
              <a:gd name="connsiteX1" fmla="*/ 2024725 w 7454038"/>
              <a:gd name="connsiteY1" fmla="*/ 41262 h 1876871"/>
              <a:gd name="connsiteX2" fmla="*/ 6621897 w 7454038"/>
              <a:gd name="connsiteY2" fmla="*/ 161016 h 1876871"/>
              <a:gd name="connsiteX3" fmla="*/ 7322945 w 7454038"/>
              <a:gd name="connsiteY3" fmla="*/ 763804 h 1876871"/>
              <a:gd name="connsiteX4" fmla="*/ 3682075 w 7454038"/>
              <a:gd name="connsiteY4" fmla="*/ 1876871 h 1876871"/>
              <a:gd name="connsiteX5" fmla="*/ 41205 w 7454038"/>
              <a:gd name="connsiteY5" fmla="*/ 763804 h 1876871"/>
              <a:gd name="connsiteX0" fmla="*/ 129325 w 7542158"/>
              <a:gd name="connsiteY0" fmla="*/ 728026 h 1841093"/>
              <a:gd name="connsiteX1" fmla="*/ 1379420 w 7542158"/>
              <a:gd name="connsiteY1" fmla="*/ 53109 h 1841093"/>
              <a:gd name="connsiteX2" fmla="*/ 6710017 w 7542158"/>
              <a:gd name="connsiteY2" fmla="*/ 125238 h 1841093"/>
              <a:gd name="connsiteX3" fmla="*/ 7411065 w 7542158"/>
              <a:gd name="connsiteY3" fmla="*/ 728026 h 1841093"/>
              <a:gd name="connsiteX4" fmla="*/ 3770195 w 7542158"/>
              <a:gd name="connsiteY4" fmla="*/ 1841093 h 1841093"/>
              <a:gd name="connsiteX5" fmla="*/ 129325 w 7542158"/>
              <a:gd name="connsiteY5" fmla="*/ 728026 h 1841093"/>
              <a:gd name="connsiteX0" fmla="*/ 128689 w 7541522"/>
              <a:gd name="connsiteY0" fmla="*/ 728026 h 1412468"/>
              <a:gd name="connsiteX1" fmla="*/ 1378784 w 7541522"/>
              <a:gd name="connsiteY1" fmla="*/ 53109 h 1412468"/>
              <a:gd name="connsiteX2" fmla="*/ 6709381 w 7541522"/>
              <a:gd name="connsiteY2" fmla="*/ 125238 h 1412468"/>
              <a:gd name="connsiteX3" fmla="*/ 7410429 w 7541522"/>
              <a:gd name="connsiteY3" fmla="*/ 728026 h 1412468"/>
              <a:gd name="connsiteX4" fmla="*/ 3760034 w 7541522"/>
              <a:gd name="connsiteY4" fmla="*/ 1412468 h 1412468"/>
              <a:gd name="connsiteX5" fmla="*/ 128689 w 7541522"/>
              <a:gd name="connsiteY5" fmla="*/ 728026 h 1412468"/>
              <a:gd name="connsiteX0" fmla="*/ 15911 w 7428744"/>
              <a:gd name="connsiteY0" fmla="*/ 728026 h 1469618"/>
              <a:gd name="connsiteX1" fmla="*/ 1266006 w 7428744"/>
              <a:gd name="connsiteY1" fmla="*/ 53109 h 1469618"/>
              <a:gd name="connsiteX2" fmla="*/ 6596603 w 7428744"/>
              <a:gd name="connsiteY2" fmla="*/ 125238 h 1469618"/>
              <a:gd name="connsiteX3" fmla="*/ 7297651 w 7428744"/>
              <a:gd name="connsiteY3" fmla="*/ 728026 h 1469618"/>
              <a:gd name="connsiteX4" fmla="*/ 1780356 w 7428744"/>
              <a:gd name="connsiteY4" fmla="*/ 1469618 h 1469618"/>
              <a:gd name="connsiteX5" fmla="*/ 15911 w 7428744"/>
              <a:gd name="connsiteY5" fmla="*/ 728026 h 1469618"/>
              <a:gd name="connsiteX0" fmla="*/ 15911 w 7445192"/>
              <a:gd name="connsiteY0" fmla="*/ 728026 h 1493591"/>
              <a:gd name="connsiteX1" fmla="*/ 1266006 w 7445192"/>
              <a:gd name="connsiteY1" fmla="*/ 53109 h 1493591"/>
              <a:gd name="connsiteX2" fmla="*/ 6596603 w 7445192"/>
              <a:gd name="connsiteY2" fmla="*/ 125238 h 1493591"/>
              <a:gd name="connsiteX3" fmla="*/ 7297651 w 7445192"/>
              <a:gd name="connsiteY3" fmla="*/ 728026 h 1493591"/>
              <a:gd name="connsiteX4" fmla="*/ 4805902 w 7445192"/>
              <a:gd name="connsiteY4" fmla="*/ 1258713 h 1493591"/>
              <a:gd name="connsiteX5" fmla="*/ 1780356 w 7445192"/>
              <a:gd name="connsiteY5" fmla="*/ 1469618 h 1493591"/>
              <a:gd name="connsiteX6" fmla="*/ 15911 w 7445192"/>
              <a:gd name="connsiteY6" fmla="*/ 728026 h 1493591"/>
              <a:gd name="connsiteX0" fmla="*/ 15911 w 7445192"/>
              <a:gd name="connsiteY0" fmla="*/ 728026 h 1506511"/>
              <a:gd name="connsiteX1" fmla="*/ 1266006 w 7445192"/>
              <a:gd name="connsiteY1" fmla="*/ 53109 h 1506511"/>
              <a:gd name="connsiteX2" fmla="*/ 6596603 w 7445192"/>
              <a:gd name="connsiteY2" fmla="*/ 125238 h 1506511"/>
              <a:gd name="connsiteX3" fmla="*/ 7297651 w 7445192"/>
              <a:gd name="connsiteY3" fmla="*/ 728026 h 1506511"/>
              <a:gd name="connsiteX4" fmla="*/ 6739477 w 7445192"/>
              <a:gd name="connsiteY4" fmla="*/ 1325388 h 1506511"/>
              <a:gd name="connsiteX5" fmla="*/ 1780356 w 7445192"/>
              <a:gd name="connsiteY5" fmla="*/ 1469618 h 1506511"/>
              <a:gd name="connsiteX6" fmla="*/ 15911 w 7445192"/>
              <a:gd name="connsiteY6" fmla="*/ 728026 h 1506511"/>
              <a:gd name="connsiteX0" fmla="*/ 970 w 7430251"/>
              <a:gd name="connsiteY0" fmla="*/ 728026 h 1490912"/>
              <a:gd name="connsiteX1" fmla="*/ 1251065 w 7430251"/>
              <a:gd name="connsiteY1" fmla="*/ 53109 h 1490912"/>
              <a:gd name="connsiteX2" fmla="*/ 6581662 w 7430251"/>
              <a:gd name="connsiteY2" fmla="*/ 125238 h 1490912"/>
              <a:gd name="connsiteX3" fmla="*/ 7282710 w 7430251"/>
              <a:gd name="connsiteY3" fmla="*/ 728026 h 1490912"/>
              <a:gd name="connsiteX4" fmla="*/ 6724536 w 7430251"/>
              <a:gd name="connsiteY4" fmla="*/ 1325388 h 1490912"/>
              <a:gd name="connsiteX5" fmla="*/ 1346315 w 7430251"/>
              <a:gd name="connsiteY5" fmla="*/ 1450568 h 1490912"/>
              <a:gd name="connsiteX6" fmla="*/ 970 w 7430251"/>
              <a:gd name="connsiteY6" fmla="*/ 728026 h 1490912"/>
              <a:gd name="connsiteX0" fmla="*/ 910 w 7430191"/>
              <a:gd name="connsiteY0" fmla="*/ 728026 h 1475914"/>
              <a:gd name="connsiteX1" fmla="*/ 1251005 w 7430191"/>
              <a:gd name="connsiteY1" fmla="*/ 53109 h 1475914"/>
              <a:gd name="connsiteX2" fmla="*/ 6581602 w 7430191"/>
              <a:gd name="connsiteY2" fmla="*/ 125238 h 1475914"/>
              <a:gd name="connsiteX3" fmla="*/ 7282650 w 7430191"/>
              <a:gd name="connsiteY3" fmla="*/ 728026 h 1475914"/>
              <a:gd name="connsiteX4" fmla="*/ 6724476 w 7430191"/>
              <a:gd name="connsiteY4" fmla="*/ 1325388 h 1475914"/>
              <a:gd name="connsiteX5" fmla="*/ 1184330 w 7430191"/>
              <a:gd name="connsiteY5" fmla="*/ 1431518 h 1475914"/>
              <a:gd name="connsiteX6" fmla="*/ 910 w 7430191"/>
              <a:gd name="connsiteY6" fmla="*/ 728026 h 1475914"/>
              <a:gd name="connsiteX0" fmla="*/ 435 w 7429716"/>
              <a:gd name="connsiteY0" fmla="*/ 728026 h 1475914"/>
              <a:gd name="connsiteX1" fmla="*/ 1250530 w 7429716"/>
              <a:gd name="connsiteY1" fmla="*/ 53109 h 1475914"/>
              <a:gd name="connsiteX2" fmla="*/ 6581127 w 7429716"/>
              <a:gd name="connsiteY2" fmla="*/ 125238 h 1475914"/>
              <a:gd name="connsiteX3" fmla="*/ 7282175 w 7429716"/>
              <a:gd name="connsiteY3" fmla="*/ 728026 h 1475914"/>
              <a:gd name="connsiteX4" fmla="*/ 6724001 w 7429716"/>
              <a:gd name="connsiteY4" fmla="*/ 1325388 h 1475914"/>
              <a:gd name="connsiteX5" fmla="*/ 1202905 w 7429716"/>
              <a:gd name="connsiteY5" fmla="*/ 1431518 h 1475914"/>
              <a:gd name="connsiteX6" fmla="*/ 435 w 7429716"/>
              <a:gd name="connsiteY6" fmla="*/ 728026 h 1475914"/>
              <a:gd name="connsiteX0" fmla="*/ 29084 w 7458365"/>
              <a:gd name="connsiteY0" fmla="*/ 674917 h 1422805"/>
              <a:gd name="connsiteX1" fmla="*/ 447099 w 7458365"/>
              <a:gd name="connsiteY1" fmla="*/ 167379 h 1422805"/>
              <a:gd name="connsiteX2" fmla="*/ 1279179 w 7458365"/>
              <a:gd name="connsiteY2" fmla="*/ 0 h 1422805"/>
              <a:gd name="connsiteX3" fmla="*/ 6609776 w 7458365"/>
              <a:gd name="connsiteY3" fmla="*/ 72129 h 1422805"/>
              <a:gd name="connsiteX4" fmla="*/ 7310824 w 7458365"/>
              <a:gd name="connsiteY4" fmla="*/ 674917 h 1422805"/>
              <a:gd name="connsiteX5" fmla="*/ 6752650 w 7458365"/>
              <a:gd name="connsiteY5" fmla="*/ 1272279 h 1422805"/>
              <a:gd name="connsiteX6" fmla="*/ 1231554 w 7458365"/>
              <a:gd name="connsiteY6" fmla="*/ 1378409 h 1422805"/>
              <a:gd name="connsiteX7" fmla="*/ 29084 w 7458365"/>
              <a:gd name="connsiteY7" fmla="*/ 674917 h 1422805"/>
              <a:gd name="connsiteX0" fmla="*/ 22970 w 7452251"/>
              <a:gd name="connsiteY0" fmla="*/ 685653 h 1433541"/>
              <a:gd name="connsiteX1" fmla="*/ 498135 w 7452251"/>
              <a:gd name="connsiteY1" fmla="*/ 330515 h 1433541"/>
              <a:gd name="connsiteX2" fmla="*/ 1273065 w 7452251"/>
              <a:gd name="connsiteY2" fmla="*/ 10736 h 1433541"/>
              <a:gd name="connsiteX3" fmla="*/ 6603662 w 7452251"/>
              <a:gd name="connsiteY3" fmla="*/ 82865 h 1433541"/>
              <a:gd name="connsiteX4" fmla="*/ 7304710 w 7452251"/>
              <a:gd name="connsiteY4" fmla="*/ 685653 h 1433541"/>
              <a:gd name="connsiteX5" fmla="*/ 6746536 w 7452251"/>
              <a:gd name="connsiteY5" fmla="*/ 1283015 h 1433541"/>
              <a:gd name="connsiteX6" fmla="*/ 1225440 w 7452251"/>
              <a:gd name="connsiteY6" fmla="*/ 1389145 h 1433541"/>
              <a:gd name="connsiteX7" fmla="*/ 22970 w 7452251"/>
              <a:gd name="connsiteY7" fmla="*/ 685653 h 1433541"/>
              <a:gd name="connsiteX0" fmla="*/ 22970 w 7452251"/>
              <a:gd name="connsiteY0" fmla="*/ 685653 h 1433541"/>
              <a:gd name="connsiteX1" fmla="*/ 498135 w 7452251"/>
              <a:gd name="connsiteY1" fmla="*/ 330515 h 1433541"/>
              <a:gd name="connsiteX2" fmla="*/ 1273065 w 7452251"/>
              <a:gd name="connsiteY2" fmla="*/ 10736 h 1433541"/>
              <a:gd name="connsiteX3" fmla="*/ 6603662 w 7452251"/>
              <a:gd name="connsiteY3" fmla="*/ 82865 h 1433541"/>
              <a:gd name="connsiteX4" fmla="*/ 7304710 w 7452251"/>
              <a:gd name="connsiteY4" fmla="*/ 685653 h 1433541"/>
              <a:gd name="connsiteX5" fmla="*/ 6746536 w 7452251"/>
              <a:gd name="connsiteY5" fmla="*/ 1283015 h 1433541"/>
              <a:gd name="connsiteX6" fmla="*/ 1225440 w 7452251"/>
              <a:gd name="connsiteY6" fmla="*/ 1389145 h 1433541"/>
              <a:gd name="connsiteX7" fmla="*/ 22970 w 7452251"/>
              <a:gd name="connsiteY7" fmla="*/ 685653 h 1433541"/>
              <a:gd name="connsiteX0" fmla="*/ 39379 w 7259110"/>
              <a:gd name="connsiteY0" fmla="*/ 752328 h 1428620"/>
              <a:gd name="connsiteX1" fmla="*/ 304994 w 7259110"/>
              <a:gd name="connsiteY1" fmla="*/ 330515 h 1428620"/>
              <a:gd name="connsiteX2" fmla="*/ 1079924 w 7259110"/>
              <a:gd name="connsiteY2" fmla="*/ 10736 h 1428620"/>
              <a:gd name="connsiteX3" fmla="*/ 6410521 w 7259110"/>
              <a:gd name="connsiteY3" fmla="*/ 82865 h 1428620"/>
              <a:gd name="connsiteX4" fmla="*/ 7111569 w 7259110"/>
              <a:gd name="connsiteY4" fmla="*/ 685653 h 1428620"/>
              <a:gd name="connsiteX5" fmla="*/ 6553395 w 7259110"/>
              <a:gd name="connsiteY5" fmla="*/ 1283015 h 1428620"/>
              <a:gd name="connsiteX6" fmla="*/ 1032299 w 7259110"/>
              <a:gd name="connsiteY6" fmla="*/ 1389145 h 1428620"/>
              <a:gd name="connsiteX7" fmla="*/ 39379 w 7259110"/>
              <a:gd name="connsiteY7" fmla="*/ 752328 h 1428620"/>
              <a:gd name="connsiteX0" fmla="*/ 99627 w 7319358"/>
              <a:gd name="connsiteY0" fmla="*/ 752328 h 1428620"/>
              <a:gd name="connsiteX1" fmla="*/ 365242 w 7319358"/>
              <a:gd name="connsiteY1" fmla="*/ 330515 h 1428620"/>
              <a:gd name="connsiteX2" fmla="*/ 1140172 w 7319358"/>
              <a:gd name="connsiteY2" fmla="*/ 10736 h 1428620"/>
              <a:gd name="connsiteX3" fmla="*/ 6470769 w 7319358"/>
              <a:gd name="connsiteY3" fmla="*/ 82865 h 1428620"/>
              <a:gd name="connsiteX4" fmla="*/ 7171817 w 7319358"/>
              <a:gd name="connsiteY4" fmla="*/ 685653 h 1428620"/>
              <a:gd name="connsiteX5" fmla="*/ 6613643 w 7319358"/>
              <a:gd name="connsiteY5" fmla="*/ 1283015 h 1428620"/>
              <a:gd name="connsiteX6" fmla="*/ 1092547 w 7319358"/>
              <a:gd name="connsiteY6" fmla="*/ 1389145 h 1428620"/>
              <a:gd name="connsiteX7" fmla="*/ 99627 w 7319358"/>
              <a:gd name="connsiteY7" fmla="*/ 752328 h 1428620"/>
              <a:gd name="connsiteX0" fmla="*/ 170105 w 7389836"/>
              <a:gd name="connsiteY0" fmla="*/ 752328 h 1428620"/>
              <a:gd name="connsiteX1" fmla="*/ 435720 w 7389836"/>
              <a:gd name="connsiteY1" fmla="*/ 330515 h 1428620"/>
              <a:gd name="connsiteX2" fmla="*/ 1210650 w 7389836"/>
              <a:gd name="connsiteY2" fmla="*/ 10736 h 1428620"/>
              <a:gd name="connsiteX3" fmla="*/ 6541247 w 7389836"/>
              <a:gd name="connsiteY3" fmla="*/ 82865 h 1428620"/>
              <a:gd name="connsiteX4" fmla="*/ 7242295 w 7389836"/>
              <a:gd name="connsiteY4" fmla="*/ 685653 h 1428620"/>
              <a:gd name="connsiteX5" fmla="*/ 6684121 w 7389836"/>
              <a:gd name="connsiteY5" fmla="*/ 1283015 h 1428620"/>
              <a:gd name="connsiteX6" fmla="*/ 1163025 w 7389836"/>
              <a:gd name="connsiteY6" fmla="*/ 1389145 h 1428620"/>
              <a:gd name="connsiteX7" fmla="*/ 170105 w 7389836"/>
              <a:gd name="connsiteY7" fmla="*/ 752328 h 1428620"/>
              <a:gd name="connsiteX0" fmla="*/ 170105 w 7389836"/>
              <a:gd name="connsiteY0" fmla="*/ 752328 h 1445503"/>
              <a:gd name="connsiteX1" fmla="*/ 435720 w 7389836"/>
              <a:gd name="connsiteY1" fmla="*/ 330515 h 1445503"/>
              <a:gd name="connsiteX2" fmla="*/ 1210650 w 7389836"/>
              <a:gd name="connsiteY2" fmla="*/ 10736 h 1445503"/>
              <a:gd name="connsiteX3" fmla="*/ 6541247 w 7389836"/>
              <a:gd name="connsiteY3" fmla="*/ 82865 h 1445503"/>
              <a:gd name="connsiteX4" fmla="*/ 7242295 w 7389836"/>
              <a:gd name="connsiteY4" fmla="*/ 685653 h 1445503"/>
              <a:gd name="connsiteX5" fmla="*/ 6684121 w 7389836"/>
              <a:gd name="connsiteY5" fmla="*/ 1283015 h 1445503"/>
              <a:gd name="connsiteX6" fmla="*/ 1163025 w 7389836"/>
              <a:gd name="connsiteY6" fmla="*/ 1389145 h 1445503"/>
              <a:gd name="connsiteX7" fmla="*/ 170105 w 7389836"/>
              <a:gd name="connsiteY7" fmla="*/ 752328 h 144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89836" h="1445503">
                <a:moveTo>
                  <a:pt x="170105" y="752328"/>
                </a:moveTo>
                <a:cubicBezTo>
                  <a:pt x="-255913" y="585415"/>
                  <a:pt x="227371" y="443001"/>
                  <a:pt x="435720" y="330515"/>
                </a:cubicBezTo>
                <a:cubicBezTo>
                  <a:pt x="501194" y="170404"/>
                  <a:pt x="193062" y="52011"/>
                  <a:pt x="1210650" y="10736"/>
                </a:cubicBezTo>
                <a:cubicBezTo>
                  <a:pt x="2228238" y="-30539"/>
                  <a:pt x="4764381" y="58822"/>
                  <a:pt x="6541247" y="82865"/>
                </a:cubicBezTo>
                <a:cubicBezTo>
                  <a:pt x="7424284" y="203289"/>
                  <a:pt x="7540745" y="496741"/>
                  <a:pt x="7242295" y="685653"/>
                </a:cubicBezTo>
                <a:cubicBezTo>
                  <a:pt x="6943845" y="874565"/>
                  <a:pt x="7603670" y="1159416"/>
                  <a:pt x="6684121" y="1283015"/>
                </a:cubicBezTo>
                <a:cubicBezTo>
                  <a:pt x="5764572" y="1406614"/>
                  <a:pt x="2543969" y="1515693"/>
                  <a:pt x="1163025" y="1389145"/>
                </a:cubicBezTo>
                <a:cubicBezTo>
                  <a:pt x="-217919" y="1262597"/>
                  <a:pt x="596123" y="919241"/>
                  <a:pt x="170105" y="752328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Краевой конкурс</a:t>
            </a:r>
          </a:p>
          <a:p>
            <a:pPr algn="ctr"/>
            <a:r>
              <a:rPr lang="ru-RU" sz="12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Лучшие практики обеспечения доступности  дополнительного образования детей Краснодарского края</a:t>
            </a:r>
            <a:r>
              <a:rPr lang="ru-RU" sz="12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23" name="Овал 21">
            <a:extLst>
              <a:ext uri="{FF2B5EF4-FFF2-40B4-BE49-F238E27FC236}">
                <a16:creationId xmlns:a16="http://schemas.microsoft.com/office/drawing/2014/main" id="{BEE2D7BA-7259-45D2-A7DD-503D77EF62EC}"/>
              </a:ext>
            </a:extLst>
          </p:cNvPr>
          <p:cNvSpPr/>
          <p:nvPr/>
        </p:nvSpPr>
        <p:spPr>
          <a:xfrm>
            <a:off x="6496099" y="1061187"/>
            <a:ext cx="4258160" cy="1035459"/>
          </a:xfrm>
          <a:custGeom>
            <a:avLst/>
            <a:gdLst>
              <a:gd name="connsiteX0" fmla="*/ 0 w 7281740"/>
              <a:gd name="connsiteY0" fmla="*/ 1113067 h 2226134"/>
              <a:gd name="connsiteX1" fmla="*/ 3640870 w 7281740"/>
              <a:gd name="connsiteY1" fmla="*/ 0 h 2226134"/>
              <a:gd name="connsiteX2" fmla="*/ 7281740 w 7281740"/>
              <a:gd name="connsiteY2" fmla="*/ 1113067 h 2226134"/>
              <a:gd name="connsiteX3" fmla="*/ 3640870 w 7281740"/>
              <a:gd name="connsiteY3" fmla="*/ 2226134 h 2226134"/>
              <a:gd name="connsiteX4" fmla="*/ 0 w 7281740"/>
              <a:gd name="connsiteY4" fmla="*/ 1113067 h 2226134"/>
              <a:gd name="connsiteX0" fmla="*/ 93089 w 7374829"/>
              <a:gd name="connsiteY0" fmla="*/ 722542 h 1835609"/>
              <a:gd name="connsiteX1" fmla="*/ 2076609 w 7374829"/>
              <a:gd name="connsiteY1" fmla="*/ 0 h 1835609"/>
              <a:gd name="connsiteX2" fmla="*/ 7374829 w 7374829"/>
              <a:gd name="connsiteY2" fmla="*/ 722542 h 1835609"/>
              <a:gd name="connsiteX3" fmla="*/ 3733959 w 7374829"/>
              <a:gd name="connsiteY3" fmla="*/ 1835609 h 1835609"/>
              <a:gd name="connsiteX4" fmla="*/ 93089 w 7374829"/>
              <a:gd name="connsiteY4" fmla="*/ 722542 h 1835609"/>
              <a:gd name="connsiteX0" fmla="*/ 93089 w 7405850"/>
              <a:gd name="connsiteY0" fmla="*/ 772432 h 1885499"/>
              <a:gd name="connsiteX1" fmla="*/ 2076609 w 7405850"/>
              <a:gd name="connsiteY1" fmla="*/ 49890 h 1885499"/>
              <a:gd name="connsiteX2" fmla="*/ 5302181 w 7405850"/>
              <a:gd name="connsiteY2" fmla="*/ 141069 h 1885499"/>
              <a:gd name="connsiteX3" fmla="*/ 7374829 w 7405850"/>
              <a:gd name="connsiteY3" fmla="*/ 772432 h 1885499"/>
              <a:gd name="connsiteX4" fmla="*/ 3733959 w 7405850"/>
              <a:gd name="connsiteY4" fmla="*/ 1885499 h 1885499"/>
              <a:gd name="connsiteX5" fmla="*/ 93089 w 7405850"/>
              <a:gd name="connsiteY5" fmla="*/ 772432 h 1885499"/>
              <a:gd name="connsiteX0" fmla="*/ 41205 w 7454038"/>
              <a:gd name="connsiteY0" fmla="*/ 763804 h 1876871"/>
              <a:gd name="connsiteX1" fmla="*/ 2024725 w 7454038"/>
              <a:gd name="connsiteY1" fmla="*/ 41262 h 1876871"/>
              <a:gd name="connsiteX2" fmla="*/ 6621897 w 7454038"/>
              <a:gd name="connsiteY2" fmla="*/ 161016 h 1876871"/>
              <a:gd name="connsiteX3" fmla="*/ 7322945 w 7454038"/>
              <a:gd name="connsiteY3" fmla="*/ 763804 h 1876871"/>
              <a:gd name="connsiteX4" fmla="*/ 3682075 w 7454038"/>
              <a:gd name="connsiteY4" fmla="*/ 1876871 h 1876871"/>
              <a:gd name="connsiteX5" fmla="*/ 41205 w 7454038"/>
              <a:gd name="connsiteY5" fmla="*/ 763804 h 1876871"/>
              <a:gd name="connsiteX0" fmla="*/ 129325 w 7542158"/>
              <a:gd name="connsiteY0" fmla="*/ 728026 h 1841093"/>
              <a:gd name="connsiteX1" fmla="*/ 1379420 w 7542158"/>
              <a:gd name="connsiteY1" fmla="*/ 53109 h 1841093"/>
              <a:gd name="connsiteX2" fmla="*/ 6710017 w 7542158"/>
              <a:gd name="connsiteY2" fmla="*/ 125238 h 1841093"/>
              <a:gd name="connsiteX3" fmla="*/ 7411065 w 7542158"/>
              <a:gd name="connsiteY3" fmla="*/ 728026 h 1841093"/>
              <a:gd name="connsiteX4" fmla="*/ 3770195 w 7542158"/>
              <a:gd name="connsiteY4" fmla="*/ 1841093 h 1841093"/>
              <a:gd name="connsiteX5" fmla="*/ 129325 w 7542158"/>
              <a:gd name="connsiteY5" fmla="*/ 728026 h 1841093"/>
              <a:gd name="connsiteX0" fmla="*/ 128689 w 7541522"/>
              <a:gd name="connsiteY0" fmla="*/ 728026 h 1412468"/>
              <a:gd name="connsiteX1" fmla="*/ 1378784 w 7541522"/>
              <a:gd name="connsiteY1" fmla="*/ 53109 h 1412468"/>
              <a:gd name="connsiteX2" fmla="*/ 6709381 w 7541522"/>
              <a:gd name="connsiteY2" fmla="*/ 125238 h 1412468"/>
              <a:gd name="connsiteX3" fmla="*/ 7410429 w 7541522"/>
              <a:gd name="connsiteY3" fmla="*/ 728026 h 1412468"/>
              <a:gd name="connsiteX4" fmla="*/ 3760034 w 7541522"/>
              <a:gd name="connsiteY4" fmla="*/ 1412468 h 1412468"/>
              <a:gd name="connsiteX5" fmla="*/ 128689 w 7541522"/>
              <a:gd name="connsiteY5" fmla="*/ 728026 h 1412468"/>
              <a:gd name="connsiteX0" fmla="*/ 15911 w 7428744"/>
              <a:gd name="connsiteY0" fmla="*/ 728026 h 1469618"/>
              <a:gd name="connsiteX1" fmla="*/ 1266006 w 7428744"/>
              <a:gd name="connsiteY1" fmla="*/ 53109 h 1469618"/>
              <a:gd name="connsiteX2" fmla="*/ 6596603 w 7428744"/>
              <a:gd name="connsiteY2" fmla="*/ 125238 h 1469618"/>
              <a:gd name="connsiteX3" fmla="*/ 7297651 w 7428744"/>
              <a:gd name="connsiteY3" fmla="*/ 728026 h 1469618"/>
              <a:gd name="connsiteX4" fmla="*/ 1780356 w 7428744"/>
              <a:gd name="connsiteY4" fmla="*/ 1469618 h 1469618"/>
              <a:gd name="connsiteX5" fmla="*/ 15911 w 7428744"/>
              <a:gd name="connsiteY5" fmla="*/ 728026 h 1469618"/>
              <a:gd name="connsiteX0" fmla="*/ 15911 w 7445192"/>
              <a:gd name="connsiteY0" fmla="*/ 728026 h 1493591"/>
              <a:gd name="connsiteX1" fmla="*/ 1266006 w 7445192"/>
              <a:gd name="connsiteY1" fmla="*/ 53109 h 1493591"/>
              <a:gd name="connsiteX2" fmla="*/ 6596603 w 7445192"/>
              <a:gd name="connsiteY2" fmla="*/ 125238 h 1493591"/>
              <a:gd name="connsiteX3" fmla="*/ 7297651 w 7445192"/>
              <a:gd name="connsiteY3" fmla="*/ 728026 h 1493591"/>
              <a:gd name="connsiteX4" fmla="*/ 4805902 w 7445192"/>
              <a:gd name="connsiteY4" fmla="*/ 1258713 h 1493591"/>
              <a:gd name="connsiteX5" fmla="*/ 1780356 w 7445192"/>
              <a:gd name="connsiteY5" fmla="*/ 1469618 h 1493591"/>
              <a:gd name="connsiteX6" fmla="*/ 15911 w 7445192"/>
              <a:gd name="connsiteY6" fmla="*/ 728026 h 1493591"/>
              <a:gd name="connsiteX0" fmla="*/ 15911 w 7445192"/>
              <a:gd name="connsiteY0" fmla="*/ 728026 h 1506511"/>
              <a:gd name="connsiteX1" fmla="*/ 1266006 w 7445192"/>
              <a:gd name="connsiteY1" fmla="*/ 53109 h 1506511"/>
              <a:gd name="connsiteX2" fmla="*/ 6596603 w 7445192"/>
              <a:gd name="connsiteY2" fmla="*/ 125238 h 1506511"/>
              <a:gd name="connsiteX3" fmla="*/ 7297651 w 7445192"/>
              <a:gd name="connsiteY3" fmla="*/ 728026 h 1506511"/>
              <a:gd name="connsiteX4" fmla="*/ 6739477 w 7445192"/>
              <a:gd name="connsiteY4" fmla="*/ 1325388 h 1506511"/>
              <a:gd name="connsiteX5" fmla="*/ 1780356 w 7445192"/>
              <a:gd name="connsiteY5" fmla="*/ 1469618 h 1506511"/>
              <a:gd name="connsiteX6" fmla="*/ 15911 w 7445192"/>
              <a:gd name="connsiteY6" fmla="*/ 728026 h 1506511"/>
              <a:gd name="connsiteX0" fmla="*/ 970 w 7430251"/>
              <a:gd name="connsiteY0" fmla="*/ 728026 h 1490912"/>
              <a:gd name="connsiteX1" fmla="*/ 1251065 w 7430251"/>
              <a:gd name="connsiteY1" fmla="*/ 53109 h 1490912"/>
              <a:gd name="connsiteX2" fmla="*/ 6581662 w 7430251"/>
              <a:gd name="connsiteY2" fmla="*/ 125238 h 1490912"/>
              <a:gd name="connsiteX3" fmla="*/ 7282710 w 7430251"/>
              <a:gd name="connsiteY3" fmla="*/ 728026 h 1490912"/>
              <a:gd name="connsiteX4" fmla="*/ 6724536 w 7430251"/>
              <a:gd name="connsiteY4" fmla="*/ 1325388 h 1490912"/>
              <a:gd name="connsiteX5" fmla="*/ 1346315 w 7430251"/>
              <a:gd name="connsiteY5" fmla="*/ 1450568 h 1490912"/>
              <a:gd name="connsiteX6" fmla="*/ 970 w 7430251"/>
              <a:gd name="connsiteY6" fmla="*/ 728026 h 1490912"/>
              <a:gd name="connsiteX0" fmla="*/ 910 w 7430191"/>
              <a:gd name="connsiteY0" fmla="*/ 728026 h 1475914"/>
              <a:gd name="connsiteX1" fmla="*/ 1251005 w 7430191"/>
              <a:gd name="connsiteY1" fmla="*/ 53109 h 1475914"/>
              <a:gd name="connsiteX2" fmla="*/ 6581602 w 7430191"/>
              <a:gd name="connsiteY2" fmla="*/ 125238 h 1475914"/>
              <a:gd name="connsiteX3" fmla="*/ 7282650 w 7430191"/>
              <a:gd name="connsiteY3" fmla="*/ 728026 h 1475914"/>
              <a:gd name="connsiteX4" fmla="*/ 6724476 w 7430191"/>
              <a:gd name="connsiteY4" fmla="*/ 1325388 h 1475914"/>
              <a:gd name="connsiteX5" fmla="*/ 1184330 w 7430191"/>
              <a:gd name="connsiteY5" fmla="*/ 1431518 h 1475914"/>
              <a:gd name="connsiteX6" fmla="*/ 910 w 7430191"/>
              <a:gd name="connsiteY6" fmla="*/ 728026 h 1475914"/>
              <a:gd name="connsiteX0" fmla="*/ 435 w 7429716"/>
              <a:gd name="connsiteY0" fmla="*/ 728026 h 1475914"/>
              <a:gd name="connsiteX1" fmla="*/ 1250530 w 7429716"/>
              <a:gd name="connsiteY1" fmla="*/ 53109 h 1475914"/>
              <a:gd name="connsiteX2" fmla="*/ 6581127 w 7429716"/>
              <a:gd name="connsiteY2" fmla="*/ 125238 h 1475914"/>
              <a:gd name="connsiteX3" fmla="*/ 7282175 w 7429716"/>
              <a:gd name="connsiteY3" fmla="*/ 728026 h 1475914"/>
              <a:gd name="connsiteX4" fmla="*/ 6724001 w 7429716"/>
              <a:gd name="connsiteY4" fmla="*/ 1325388 h 1475914"/>
              <a:gd name="connsiteX5" fmla="*/ 1202905 w 7429716"/>
              <a:gd name="connsiteY5" fmla="*/ 1431518 h 1475914"/>
              <a:gd name="connsiteX6" fmla="*/ 435 w 7429716"/>
              <a:gd name="connsiteY6" fmla="*/ 728026 h 1475914"/>
              <a:gd name="connsiteX0" fmla="*/ 29084 w 7458365"/>
              <a:gd name="connsiteY0" fmla="*/ 674917 h 1422805"/>
              <a:gd name="connsiteX1" fmla="*/ 447099 w 7458365"/>
              <a:gd name="connsiteY1" fmla="*/ 167379 h 1422805"/>
              <a:gd name="connsiteX2" fmla="*/ 1279179 w 7458365"/>
              <a:gd name="connsiteY2" fmla="*/ 0 h 1422805"/>
              <a:gd name="connsiteX3" fmla="*/ 6609776 w 7458365"/>
              <a:gd name="connsiteY3" fmla="*/ 72129 h 1422805"/>
              <a:gd name="connsiteX4" fmla="*/ 7310824 w 7458365"/>
              <a:gd name="connsiteY4" fmla="*/ 674917 h 1422805"/>
              <a:gd name="connsiteX5" fmla="*/ 6752650 w 7458365"/>
              <a:gd name="connsiteY5" fmla="*/ 1272279 h 1422805"/>
              <a:gd name="connsiteX6" fmla="*/ 1231554 w 7458365"/>
              <a:gd name="connsiteY6" fmla="*/ 1378409 h 1422805"/>
              <a:gd name="connsiteX7" fmla="*/ 29084 w 7458365"/>
              <a:gd name="connsiteY7" fmla="*/ 674917 h 1422805"/>
              <a:gd name="connsiteX0" fmla="*/ 22970 w 7452251"/>
              <a:gd name="connsiteY0" fmla="*/ 685653 h 1433541"/>
              <a:gd name="connsiteX1" fmla="*/ 498135 w 7452251"/>
              <a:gd name="connsiteY1" fmla="*/ 330515 h 1433541"/>
              <a:gd name="connsiteX2" fmla="*/ 1273065 w 7452251"/>
              <a:gd name="connsiteY2" fmla="*/ 10736 h 1433541"/>
              <a:gd name="connsiteX3" fmla="*/ 6603662 w 7452251"/>
              <a:gd name="connsiteY3" fmla="*/ 82865 h 1433541"/>
              <a:gd name="connsiteX4" fmla="*/ 7304710 w 7452251"/>
              <a:gd name="connsiteY4" fmla="*/ 685653 h 1433541"/>
              <a:gd name="connsiteX5" fmla="*/ 6746536 w 7452251"/>
              <a:gd name="connsiteY5" fmla="*/ 1283015 h 1433541"/>
              <a:gd name="connsiteX6" fmla="*/ 1225440 w 7452251"/>
              <a:gd name="connsiteY6" fmla="*/ 1389145 h 1433541"/>
              <a:gd name="connsiteX7" fmla="*/ 22970 w 7452251"/>
              <a:gd name="connsiteY7" fmla="*/ 685653 h 1433541"/>
              <a:gd name="connsiteX0" fmla="*/ 22970 w 7452251"/>
              <a:gd name="connsiteY0" fmla="*/ 685653 h 1433541"/>
              <a:gd name="connsiteX1" fmla="*/ 498135 w 7452251"/>
              <a:gd name="connsiteY1" fmla="*/ 330515 h 1433541"/>
              <a:gd name="connsiteX2" fmla="*/ 1273065 w 7452251"/>
              <a:gd name="connsiteY2" fmla="*/ 10736 h 1433541"/>
              <a:gd name="connsiteX3" fmla="*/ 6603662 w 7452251"/>
              <a:gd name="connsiteY3" fmla="*/ 82865 h 1433541"/>
              <a:gd name="connsiteX4" fmla="*/ 7304710 w 7452251"/>
              <a:gd name="connsiteY4" fmla="*/ 685653 h 1433541"/>
              <a:gd name="connsiteX5" fmla="*/ 6746536 w 7452251"/>
              <a:gd name="connsiteY5" fmla="*/ 1283015 h 1433541"/>
              <a:gd name="connsiteX6" fmla="*/ 1225440 w 7452251"/>
              <a:gd name="connsiteY6" fmla="*/ 1389145 h 1433541"/>
              <a:gd name="connsiteX7" fmla="*/ 22970 w 7452251"/>
              <a:gd name="connsiteY7" fmla="*/ 685653 h 1433541"/>
              <a:gd name="connsiteX0" fmla="*/ 39379 w 7259110"/>
              <a:gd name="connsiteY0" fmla="*/ 752328 h 1428620"/>
              <a:gd name="connsiteX1" fmla="*/ 304994 w 7259110"/>
              <a:gd name="connsiteY1" fmla="*/ 330515 h 1428620"/>
              <a:gd name="connsiteX2" fmla="*/ 1079924 w 7259110"/>
              <a:gd name="connsiteY2" fmla="*/ 10736 h 1428620"/>
              <a:gd name="connsiteX3" fmla="*/ 6410521 w 7259110"/>
              <a:gd name="connsiteY3" fmla="*/ 82865 h 1428620"/>
              <a:gd name="connsiteX4" fmla="*/ 7111569 w 7259110"/>
              <a:gd name="connsiteY4" fmla="*/ 685653 h 1428620"/>
              <a:gd name="connsiteX5" fmla="*/ 6553395 w 7259110"/>
              <a:gd name="connsiteY5" fmla="*/ 1283015 h 1428620"/>
              <a:gd name="connsiteX6" fmla="*/ 1032299 w 7259110"/>
              <a:gd name="connsiteY6" fmla="*/ 1389145 h 1428620"/>
              <a:gd name="connsiteX7" fmla="*/ 39379 w 7259110"/>
              <a:gd name="connsiteY7" fmla="*/ 752328 h 1428620"/>
              <a:gd name="connsiteX0" fmla="*/ 99627 w 7319358"/>
              <a:gd name="connsiteY0" fmla="*/ 752328 h 1428620"/>
              <a:gd name="connsiteX1" fmla="*/ 365242 w 7319358"/>
              <a:gd name="connsiteY1" fmla="*/ 330515 h 1428620"/>
              <a:gd name="connsiteX2" fmla="*/ 1140172 w 7319358"/>
              <a:gd name="connsiteY2" fmla="*/ 10736 h 1428620"/>
              <a:gd name="connsiteX3" fmla="*/ 6470769 w 7319358"/>
              <a:gd name="connsiteY3" fmla="*/ 82865 h 1428620"/>
              <a:gd name="connsiteX4" fmla="*/ 7171817 w 7319358"/>
              <a:gd name="connsiteY4" fmla="*/ 685653 h 1428620"/>
              <a:gd name="connsiteX5" fmla="*/ 6613643 w 7319358"/>
              <a:gd name="connsiteY5" fmla="*/ 1283015 h 1428620"/>
              <a:gd name="connsiteX6" fmla="*/ 1092547 w 7319358"/>
              <a:gd name="connsiteY6" fmla="*/ 1389145 h 1428620"/>
              <a:gd name="connsiteX7" fmla="*/ 99627 w 7319358"/>
              <a:gd name="connsiteY7" fmla="*/ 752328 h 1428620"/>
              <a:gd name="connsiteX0" fmla="*/ 170105 w 7389836"/>
              <a:gd name="connsiteY0" fmla="*/ 752328 h 1428620"/>
              <a:gd name="connsiteX1" fmla="*/ 435720 w 7389836"/>
              <a:gd name="connsiteY1" fmla="*/ 330515 h 1428620"/>
              <a:gd name="connsiteX2" fmla="*/ 1210650 w 7389836"/>
              <a:gd name="connsiteY2" fmla="*/ 10736 h 1428620"/>
              <a:gd name="connsiteX3" fmla="*/ 6541247 w 7389836"/>
              <a:gd name="connsiteY3" fmla="*/ 82865 h 1428620"/>
              <a:gd name="connsiteX4" fmla="*/ 7242295 w 7389836"/>
              <a:gd name="connsiteY4" fmla="*/ 685653 h 1428620"/>
              <a:gd name="connsiteX5" fmla="*/ 6684121 w 7389836"/>
              <a:gd name="connsiteY5" fmla="*/ 1283015 h 1428620"/>
              <a:gd name="connsiteX6" fmla="*/ 1163025 w 7389836"/>
              <a:gd name="connsiteY6" fmla="*/ 1389145 h 1428620"/>
              <a:gd name="connsiteX7" fmla="*/ 170105 w 7389836"/>
              <a:gd name="connsiteY7" fmla="*/ 752328 h 1428620"/>
              <a:gd name="connsiteX0" fmla="*/ 170105 w 7389836"/>
              <a:gd name="connsiteY0" fmla="*/ 752328 h 1445503"/>
              <a:gd name="connsiteX1" fmla="*/ 435720 w 7389836"/>
              <a:gd name="connsiteY1" fmla="*/ 330515 h 1445503"/>
              <a:gd name="connsiteX2" fmla="*/ 1210650 w 7389836"/>
              <a:gd name="connsiteY2" fmla="*/ 10736 h 1445503"/>
              <a:gd name="connsiteX3" fmla="*/ 6541247 w 7389836"/>
              <a:gd name="connsiteY3" fmla="*/ 82865 h 1445503"/>
              <a:gd name="connsiteX4" fmla="*/ 7242295 w 7389836"/>
              <a:gd name="connsiteY4" fmla="*/ 685653 h 1445503"/>
              <a:gd name="connsiteX5" fmla="*/ 6684121 w 7389836"/>
              <a:gd name="connsiteY5" fmla="*/ 1283015 h 1445503"/>
              <a:gd name="connsiteX6" fmla="*/ 1163025 w 7389836"/>
              <a:gd name="connsiteY6" fmla="*/ 1389145 h 1445503"/>
              <a:gd name="connsiteX7" fmla="*/ 170105 w 7389836"/>
              <a:gd name="connsiteY7" fmla="*/ 752328 h 144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89836" h="1445503">
                <a:moveTo>
                  <a:pt x="170105" y="752328"/>
                </a:moveTo>
                <a:cubicBezTo>
                  <a:pt x="-255913" y="585415"/>
                  <a:pt x="227371" y="443001"/>
                  <a:pt x="435720" y="330515"/>
                </a:cubicBezTo>
                <a:cubicBezTo>
                  <a:pt x="501194" y="170404"/>
                  <a:pt x="193062" y="52011"/>
                  <a:pt x="1210650" y="10736"/>
                </a:cubicBezTo>
                <a:cubicBezTo>
                  <a:pt x="2228238" y="-30539"/>
                  <a:pt x="4764381" y="58822"/>
                  <a:pt x="6541247" y="82865"/>
                </a:cubicBezTo>
                <a:cubicBezTo>
                  <a:pt x="7424284" y="203289"/>
                  <a:pt x="7540745" y="496741"/>
                  <a:pt x="7242295" y="685653"/>
                </a:cubicBezTo>
                <a:cubicBezTo>
                  <a:pt x="6943845" y="874565"/>
                  <a:pt x="7603670" y="1159416"/>
                  <a:pt x="6684121" y="1283015"/>
                </a:cubicBezTo>
                <a:cubicBezTo>
                  <a:pt x="5764572" y="1406614"/>
                  <a:pt x="2543969" y="1515693"/>
                  <a:pt x="1163025" y="1389145"/>
                </a:cubicBezTo>
                <a:cubicBezTo>
                  <a:pt x="-217919" y="1262597"/>
                  <a:pt x="596123" y="919241"/>
                  <a:pt x="170105" y="752328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Краевой конкурс</a:t>
            </a:r>
          </a:p>
          <a:p>
            <a:pPr algn="ctr"/>
            <a:r>
              <a:rPr lang="ru-RU" sz="12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Лучший  Муниципальный опорный центр</a:t>
            </a:r>
          </a:p>
          <a:p>
            <a:pPr algn="ctr"/>
            <a:r>
              <a:rPr lang="ru-RU" sz="12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Краснодарского  края – 2023 »,</a:t>
            </a:r>
          </a:p>
          <a:p>
            <a:pPr algn="ctr"/>
            <a:r>
              <a:rPr lang="ru-RU" sz="12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 ДО ДТДМ -ЛАУРЕАТЫ II СТЕПЕНИ</a:t>
            </a:r>
          </a:p>
          <a:p>
            <a:pPr algn="ctr"/>
            <a:endParaRPr lang="ru-RU" sz="1400" b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463" y="2034567"/>
            <a:ext cx="1417740" cy="202699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527" y="2760722"/>
            <a:ext cx="2715169" cy="1336250"/>
          </a:xfrm>
          <a:prstGeom prst="rect">
            <a:avLst/>
          </a:prstGeom>
        </p:spPr>
      </p:pic>
      <p:sp>
        <p:nvSpPr>
          <p:cNvPr id="21" name="Блок-схема: процесс 20"/>
          <p:cNvSpPr/>
          <p:nvPr/>
        </p:nvSpPr>
        <p:spPr>
          <a:xfrm>
            <a:off x="39052" y="2117137"/>
            <a:ext cx="2434016" cy="1158028"/>
          </a:xfrm>
          <a:prstGeom prst="flowChart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Номинация: </a:t>
            </a:r>
            <a:r>
              <a:rPr lang="ru-RU" sz="12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«Журналистика, </a:t>
            </a:r>
            <a:r>
              <a:rPr lang="ru-RU" sz="1200" b="1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блогерство</a:t>
            </a:r>
            <a:r>
              <a:rPr lang="ru-RU" sz="12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»- Ищенко И.В., педагог дополнительного образования МБУ ДО ДТДМ, ПОБЕДИТЕЛЬ</a:t>
            </a:r>
          </a:p>
        </p:txBody>
      </p:sp>
      <p:sp>
        <p:nvSpPr>
          <p:cNvPr id="28" name="Блок-схема: процесс 27"/>
          <p:cNvSpPr/>
          <p:nvPr/>
        </p:nvSpPr>
        <p:spPr>
          <a:xfrm>
            <a:off x="3276207" y="2073203"/>
            <a:ext cx="2760053" cy="1158028"/>
          </a:xfrm>
          <a:prstGeom prst="flowChart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Номинация: «Военно-патриотическое и гражданско-патриотическое воспитание»- </a:t>
            </a:r>
            <a:r>
              <a:rPr lang="ru-RU" sz="12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Александрова Т.Ф., зам. директора по воспитательной работе МБУ ДО ДТДМ–ЛАУРЕАТ </a:t>
            </a:r>
            <a:r>
              <a:rPr lang="en-US" sz="12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12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</a:t>
            </a:r>
          </a:p>
        </p:txBody>
      </p:sp>
      <p:sp>
        <p:nvSpPr>
          <p:cNvPr id="31" name="Блок-схема: процесс 30"/>
          <p:cNvSpPr/>
          <p:nvPr/>
        </p:nvSpPr>
        <p:spPr>
          <a:xfrm>
            <a:off x="1545460" y="4970253"/>
            <a:ext cx="2472868" cy="1271156"/>
          </a:xfrm>
          <a:prstGeom prst="flowChart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Номинация: «Хореография, танец, народный танец, ритмика, современный танец»- </a:t>
            </a:r>
            <a:r>
              <a:rPr lang="ru-RU" sz="1200" b="1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Бизяева</a:t>
            </a:r>
            <a:r>
              <a:rPr lang="ru-RU" sz="12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М.В.. педагог дополнительного образования, МБУ ДО СШ «НИКА» - ЛАУРЕАТ</a:t>
            </a:r>
          </a:p>
        </p:txBody>
      </p:sp>
      <p:sp>
        <p:nvSpPr>
          <p:cNvPr id="32" name="Овал 21">
            <a:extLst>
              <a:ext uri="{FF2B5EF4-FFF2-40B4-BE49-F238E27FC236}">
                <a16:creationId xmlns:a16="http://schemas.microsoft.com/office/drawing/2014/main" id="{BEE2D7BA-7259-45D2-A7DD-503D77EF62EC}"/>
              </a:ext>
            </a:extLst>
          </p:cNvPr>
          <p:cNvSpPr/>
          <p:nvPr/>
        </p:nvSpPr>
        <p:spPr>
          <a:xfrm>
            <a:off x="4904646" y="4976127"/>
            <a:ext cx="4698579" cy="1484561"/>
          </a:xfrm>
          <a:custGeom>
            <a:avLst/>
            <a:gdLst>
              <a:gd name="connsiteX0" fmla="*/ 0 w 7281740"/>
              <a:gd name="connsiteY0" fmla="*/ 1113067 h 2226134"/>
              <a:gd name="connsiteX1" fmla="*/ 3640870 w 7281740"/>
              <a:gd name="connsiteY1" fmla="*/ 0 h 2226134"/>
              <a:gd name="connsiteX2" fmla="*/ 7281740 w 7281740"/>
              <a:gd name="connsiteY2" fmla="*/ 1113067 h 2226134"/>
              <a:gd name="connsiteX3" fmla="*/ 3640870 w 7281740"/>
              <a:gd name="connsiteY3" fmla="*/ 2226134 h 2226134"/>
              <a:gd name="connsiteX4" fmla="*/ 0 w 7281740"/>
              <a:gd name="connsiteY4" fmla="*/ 1113067 h 2226134"/>
              <a:gd name="connsiteX0" fmla="*/ 93089 w 7374829"/>
              <a:gd name="connsiteY0" fmla="*/ 722542 h 1835609"/>
              <a:gd name="connsiteX1" fmla="*/ 2076609 w 7374829"/>
              <a:gd name="connsiteY1" fmla="*/ 0 h 1835609"/>
              <a:gd name="connsiteX2" fmla="*/ 7374829 w 7374829"/>
              <a:gd name="connsiteY2" fmla="*/ 722542 h 1835609"/>
              <a:gd name="connsiteX3" fmla="*/ 3733959 w 7374829"/>
              <a:gd name="connsiteY3" fmla="*/ 1835609 h 1835609"/>
              <a:gd name="connsiteX4" fmla="*/ 93089 w 7374829"/>
              <a:gd name="connsiteY4" fmla="*/ 722542 h 1835609"/>
              <a:gd name="connsiteX0" fmla="*/ 93089 w 7405850"/>
              <a:gd name="connsiteY0" fmla="*/ 772432 h 1885499"/>
              <a:gd name="connsiteX1" fmla="*/ 2076609 w 7405850"/>
              <a:gd name="connsiteY1" fmla="*/ 49890 h 1885499"/>
              <a:gd name="connsiteX2" fmla="*/ 5302181 w 7405850"/>
              <a:gd name="connsiteY2" fmla="*/ 141069 h 1885499"/>
              <a:gd name="connsiteX3" fmla="*/ 7374829 w 7405850"/>
              <a:gd name="connsiteY3" fmla="*/ 772432 h 1885499"/>
              <a:gd name="connsiteX4" fmla="*/ 3733959 w 7405850"/>
              <a:gd name="connsiteY4" fmla="*/ 1885499 h 1885499"/>
              <a:gd name="connsiteX5" fmla="*/ 93089 w 7405850"/>
              <a:gd name="connsiteY5" fmla="*/ 772432 h 1885499"/>
              <a:gd name="connsiteX0" fmla="*/ 41205 w 7454038"/>
              <a:gd name="connsiteY0" fmla="*/ 763804 h 1876871"/>
              <a:gd name="connsiteX1" fmla="*/ 2024725 w 7454038"/>
              <a:gd name="connsiteY1" fmla="*/ 41262 h 1876871"/>
              <a:gd name="connsiteX2" fmla="*/ 6621897 w 7454038"/>
              <a:gd name="connsiteY2" fmla="*/ 161016 h 1876871"/>
              <a:gd name="connsiteX3" fmla="*/ 7322945 w 7454038"/>
              <a:gd name="connsiteY3" fmla="*/ 763804 h 1876871"/>
              <a:gd name="connsiteX4" fmla="*/ 3682075 w 7454038"/>
              <a:gd name="connsiteY4" fmla="*/ 1876871 h 1876871"/>
              <a:gd name="connsiteX5" fmla="*/ 41205 w 7454038"/>
              <a:gd name="connsiteY5" fmla="*/ 763804 h 1876871"/>
              <a:gd name="connsiteX0" fmla="*/ 129325 w 7542158"/>
              <a:gd name="connsiteY0" fmla="*/ 728026 h 1841093"/>
              <a:gd name="connsiteX1" fmla="*/ 1379420 w 7542158"/>
              <a:gd name="connsiteY1" fmla="*/ 53109 h 1841093"/>
              <a:gd name="connsiteX2" fmla="*/ 6710017 w 7542158"/>
              <a:gd name="connsiteY2" fmla="*/ 125238 h 1841093"/>
              <a:gd name="connsiteX3" fmla="*/ 7411065 w 7542158"/>
              <a:gd name="connsiteY3" fmla="*/ 728026 h 1841093"/>
              <a:gd name="connsiteX4" fmla="*/ 3770195 w 7542158"/>
              <a:gd name="connsiteY4" fmla="*/ 1841093 h 1841093"/>
              <a:gd name="connsiteX5" fmla="*/ 129325 w 7542158"/>
              <a:gd name="connsiteY5" fmla="*/ 728026 h 1841093"/>
              <a:gd name="connsiteX0" fmla="*/ 128689 w 7541522"/>
              <a:gd name="connsiteY0" fmla="*/ 728026 h 1412468"/>
              <a:gd name="connsiteX1" fmla="*/ 1378784 w 7541522"/>
              <a:gd name="connsiteY1" fmla="*/ 53109 h 1412468"/>
              <a:gd name="connsiteX2" fmla="*/ 6709381 w 7541522"/>
              <a:gd name="connsiteY2" fmla="*/ 125238 h 1412468"/>
              <a:gd name="connsiteX3" fmla="*/ 7410429 w 7541522"/>
              <a:gd name="connsiteY3" fmla="*/ 728026 h 1412468"/>
              <a:gd name="connsiteX4" fmla="*/ 3760034 w 7541522"/>
              <a:gd name="connsiteY4" fmla="*/ 1412468 h 1412468"/>
              <a:gd name="connsiteX5" fmla="*/ 128689 w 7541522"/>
              <a:gd name="connsiteY5" fmla="*/ 728026 h 1412468"/>
              <a:gd name="connsiteX0" fmla="*/ 15911 w 7428744"/>
              <a:gd name="connsiteY0" fmla="*/ 728026 h 1469618"/>
              <a:gd name="connsiteX1" fmla="*/ 1266006 w 7428744"/>
              <a:gd name="connsiteY1" fmla="*/ 53109 h 1469618"/>
              <a:gd name="connsiteX2" fmla="*/ 6596603 w 7428744"/>
              <a:gd name="connsiteY2" fmla="*/ 125238 h 1469618"/>
              <a:gd name="connsiteX3" fmla="*/ 7297651 w 7428744"/>
              <a:gd name="connsiteY3" fmla="*/ 728026 h 1469618"/>
              <a:gd name="connsiteX4" fmla="*/ 1780356 w 7428744"/>
              <a:gd name="connsiteY4" fmla="*/ 1469618 h 1469618"/>
              <a:gd name="connsiteX5" fmla="*/ 15911 w 7428744"/>
              <a:gd name="connsiteY5" fmla="*/ 728026 h 1469618"/>
              <a:gd name="connsiteX0" fmla="*/ 15911 w 7445192"/>
              <a:gd name="connsiteY0" fmla="*/ 728026 h 1493591"/>
              <a:gd name="connsiteX1" fmla="*/ 1266006 w 7445192"/>
              <a:gd name="connsiteY1" fmla="*/ 53109 h 1493591"/>
              <a:gd name="connsiteX2" fmla="*/ 6596603 w 7445192"/>
              <a:gd name="connsiteY2" fmla="*/ 125238 h 1493591"/>
              <a:gd name="connsiteX3" fmla="*/ 7297651 w 7445192"/>
              <a:gd name="connsiteY3" fmla="*/ 728026 h 1493591"/>
              <a:gd name="connsiteX4" fmla="*/ 4805902 w 7445192"/>
              <a:gd name="connsiteY4" fmla="*/ 1258713 h 1493591"/>
              <a:gd name="connsiteX5" fmla="*/ 1780356 w 7445192"/>
              <a:gd name="connsiteY5" fmla="*/ 1469618 h 1493591"/>
              <a:gd name="connsiteX6" fmla="*/ 15911 w 7445192"/>
              <a:gd name="connsiteY6" fmla="*/ 728026 h 1493591"/>
              <a:gd name="connsiteX0" fmla="*/ 15911 w 7445192"/>
              <a:gd name="connsiteY0" fmla="*/ 728026 h 1506511"/>
              <a:gd name="connsiteX1" fmla="*/ 1266006 w 7445192"/>
              <a:gd name="connsiteY1" fmla="*/ 53109 h 1506511"/>
              <a:gd name="connsiteX2" fmla="*/ 6596603 w 7445192"/>
              <a:gd name="connsiteY2" fmla="*/ 125238 h 1506511"/>
              <a:gd name="connsiteX3" fmla="*/ 7297651 w 7445192"/>
              <a:gd name="connsiteY3" fmla="*/ 728026 h 1506511"/>
              <a:gd name="connsiteX4" fmla="*/ 6739477 w 7445192"/>
              <a:gd name="connsiteY4" fmla="*/ 1325388 h 1506511"/>
              <a:gd name="connsiteX5" fmla="*/ 1780356 w 7445192"/>
              <a:gd name="connsiteY5" fmla="*/ 1469618 h 1506511"/>
              <a:gd name="connsiteX6" fmla="*/ 15911 w 7445192"/>
              <a:gd name="connsiteY6" fmla="*/ 728026 h 1506511"/>
              <a:gd name="connsiteX0" fmla="*/ 970 w 7430251"/>
              <a:gd name="connsiteY0" fmla="*/ 728026 h 1490912"/>
              <a:gd name="connsiteX1" fmla="*/ 1251065 w 7430251"/>
              <a:gd name="connsiteY1" fmla="*/ 53109 h 1490912"/>
              <a:gd name="connsiteX2" fmla="*/ 6581662 w 7430251"/>
              <a:gd name="connsiteY2" fmla="*/ 125238 h 1490912"/>
              <a:gd name="connsiteX3" fmla="*/ 7282710 w 7430251"/>
              <a:gd name="connsiteY3" fmla="*/ 728026 h 1490912"/>
              <a:gd name="connsiteX4" fmla="*/ 6724536 w 7430251"/>
              <a:gd name="connsiteY4" fmla="*/ 1325388 h 1490912"/>
              <a:gd name="connsiteX5" fmla="*/ 1346315 w 7430251"/>
              <a:gd name="connsiteY5" fmla="*/ 1450568 h 1490912"/>
              <a:gd name="connsiteX6" fmla="*/ 970 w 7430251"/>
              <a:gd name="connsiteY6" fmla="*/ 728026 h 1490912"/>
              <a:gd name="connsiteX0" fmla="*/ 910 w 7430191"/>
              <a:gd name="connsiteY0" fmla="*/ 728026 h 1475914"/>
              <a:gd name="connsiteX1" fmla="*/ 1251005 w 7430191"/>
              <a:gd name="connsiteY1" fmla="*/ 53109 h 1475914"/>
              <a:gd name="connsiteX2" fmla="*/ 6581602 w 7430191"/>
              <a:gd name="connsiteY2" fmla="*/ 125238 h 1475914"/>
              <a:gd name="connsiteX3" fmla="*/ 7282650 w 7430191"/>
              <a:gd name="connsiteY3" fmla="*/ 728026 h 1475914"/>
              <a:gd name="connsiteX4" fmla="*/ 6724476 w 7430191"/>
              <a:gd name="connsiteY4" fmla="*/ 1325388 h 1475914"/>
              <a:gd name="connsiteX5" fmla="*/ 1184330 w 7430191"/>
              <a:gd name="connsiteY5" fmla="*/ 1431518 h 1475914"/>
              <a:gd name="connsiteX6" fmla="*/ 910 w 7430191"/>
              <a:gd name="connsiteY6" fmla="*/ 728026 h 1475914"/>
              <a:gd name="connsiteX0" fmla="*/ 435 w 7429716"/>
              <a:gd name="connsiteY0" fmla="*/ 728026 h 1475914"/>
              <a:gd name="connsiteX1" fmla="*/ 1250530 w 7429716"/>
              <a:gd name="connsiteY1" fmla="*/ 53109 h 1475914"/>
              <a:gd name="connsiteX2" fmla="*/ 6581127 w 7429716"/>
              <a:gd name="connsiteY2" fmla="*/ 125238 h 1475914"/>
              <a:gd name="connsiteX3" fmla="*/ 7282175 w 7429716"/>
              <a:gd name="connsiteY3" fmla="*/ 728026 h 1475914"/>
              <a:gd name="connsiteX4" fmla="*/ 6724001 w 7429716"/>
              <a:gd name="connsiteY4" fmla="*/ 1325388 h 1475914"/>
              <a:gd name="connsiteX5" fmla="*/ 1202905 w 7429716"/>
              <a:gd name="connsiteY5" fmla="*/ 1431518 h 1475914"/>
              <a:gd name="connsiteX6" fmla="*/ 435 w 7429716"/>
              <a:gd name="connsiteY6" fmla="*/ 728026 h 1475914"/>
              <a:gd name="connsiteX0" fmla="*/ 29084 w 7458365"/>
              <a:gd name="connsiteY0" fmla="*/ 674917 h 1422805"/>
              <a:gd name="connsiteX1" fmla="*/ 447099 w 7458365"/>
              <a:gd name="connsiteY1" fmla="*/ 167379 h 1422805"/>
              <a:gd name="connsiteX2" fmla="*/ 1279179 w 7458365"/>
              <a:gd name="connsiteY2" fmla="*/ 0 h 1422805"/>
              <a:gd name="connsiteX3" fmla="*/ 6609776 w 7458365"/>
              <a:gd name="connsiteY3" fmla="*/ 72129 h 1422805"/>
              <a:gd name="connsiteX4" fmla="*/ 7310824 w 7458365"/>
              <a:gd name="connsiteY4" fmla="*/ 674917 h 1422805"/>
              <a:gd name="connsiteX5" fmla="*/ 6752650 w 7458365"/>
              <a:gd name="connsiteY5" fmla="*/ 1272279 h 1422805"/>
              <a:gd name="connsiteX6" fmla="*/ 1231554 w 7458365"/>
              <a:gd name="connsiteY6" fmla="*/ 1378409 h 1422805"/>
              <a:gd name="connsiteX7" fmla="*/ 29084 w 7458365"/>
              <a:gd name="connsiteY7" fmla="*/ 674917 h 1422805"/>
              <a:gd name="connsiteX0" fmla="*/ 22970 w 7452251"/>
              <a:gd name="connsiteY0" fmla="*/ 685653 h 1433541"/>
              <a:gd name="connsiteX1" fmla="*/ 498135 w 7452251"/>
              <a:gd name="connsiteY1" fmla="*/ 330515 h 1433541"/>
              <a:gd name="connsiteX2" fmla="*/ 1273065 w 7452251"/>
              <a:gd name="connsiteY2" fmla="*/ 10736 h 1433541"/>
              <a:gd name="connsiteX3" fmla="*/ 6603662 w 7452251"/>
              <a:gd name="connsiteY3" fmla="*/ 82865 h 1433541"/>
              <a:gd name="connsiteX4" fmla="*/ 7304710 w 7452251"/>
              <a:gd name="connsiteY4" fmla="*/ 685653 h 1433541"/>
              <a:gd name="connsiteX5" fmla="*/ 6746536 w 7452251"/>
              <a:gd name="connsiteY5" fmla="*/ 1283015 h 1433541"/>
              <a:gd name="connsiteX6" fmla="*/ 1225440 w 7452251"/>
              <a:gd name="connsiteY6" fmla="*/ 1389145 h 1433541"/>
              <a:gd name="connsiteX7" fmla="*/ 22970 w 7452251"/>
              <a:gd name="connsiteY7" fmla="*/ 685653 h 1433541"/>
              <a:gd name="connsiteX0" fmla="*/ 22970 w 7452251"/>
              <a:gd name="connsiteY0" fmla="*/ 685653 h 1433541"/>
              <a:gd name="connsiteX1" fmla="*/ 498135 w 7452251"/>
              <a:gd name="connsiteY1" fmla="*/ 330515 h 1433541"/>
              <a:gd name="connsiteX2" fmla="*/ 1273065 w 7452251"/>
              <a:gd name="connsiteY2" fmla="*/ 10736 h 1433541"/>
              <a:gd name="connsiteX3" fmla="*/ 6603662 w 7452251"/>
              <a:gd name="connsiteY3" fmla="*/ 82865 h 1433541"/>
              <a:gd name="connsiteX4" fmla="*/ 7304710 w 7452251"/>
              <a:gd name="connsiteY4" fmla="*/ 685653 h 1433541"/>
              <a:gd name="connsiteX5" fmla="*/ 6746536 w 7452251"/>
              <a:gd name="connsiteY5" fmla="*/ 1283015 h 1433541"/>
              <a:gd name="connsiteX6" fmla="*/ 1225440 w 7452251"/>
              <a:gd name="connsiteY6" fmla="*/ 1389145 h 1433541"/>
              <a:gd name="connsiteX7" fmla="*/ 22970 w 7452251"/>
              <a:gd name="connsiteY7" fmla="*/ 685653 h 1433541"/>
              <a:gd name="connsiteX0" fmla="*/ 39379 w 7259110"/>
              <a:gd name="connsiteY0" fmla="*/ 752328 h 1428620"/>
              <a:gd name="connsiteX1" fmla="*/ 304994 w 7259110"/>
              <a:gd name="connsiteY1" fmla="*/ 330515 h 1428620"/>
              <a:gd name="connsiteX2" fmla="*/ 1079924 w 7259110"/>
              <a:gd name="connsiteY2" fmla="*/ 10736 h 1428620"/>
              <a:gd name="connsiteX3" fmla="*/ 6410521 w 7259110"/>
              <a:gd name="connsiteY3" fmla="*/ 82865 h 1428620"/>
              <a:gd name="connsiteX4" fmla="*/ 7111569 w 7259110"/>
              <a:gd name="connsiteY4" fmla="*/ 685653 h 1428620"/>
              <a:gd name="connsiteX5" fmla="*/ 6553395 w 7259110"/>
              <a:gd name="connsiteY5" fmla="*/ 1283015 h 1428620"/>
              <a:gd name="connsiteX6" fmla="*/ 1032299 w 7259110"/>
              <a:gd name="connsiteY6" fmla="*/ 1389145 h 1428620"/>
              <a:gd name="connsiteX7" fmla="*/ 39379 w 7259110"/>
              <a:gd name="connsiteY7" fmla="*/ 752328 h 1428620"/>
              <a:gd name="connsiteX0" fmla="*/ 99627 w 7319358"/>
              <a:gd name="connsiteY0" fmla="*/ 752328 h 1428620"/>
              <a:gd name="connsiteX1" fmla="*/ 365242 w 7319358"/>
              <a:gd name="connsiteY1" fmla="*/ 330515 h 1428620"/>
              <a:gd name="connsiteX2" fmla="*/ 1140172 w 7319358"/>
              <a:gd name="connsiteY2" fmla="*/ 10736 h 1428620"/>
              <a:gd name="connsiteX3" fmla="*/ 6470769 w 7319358"/>
              <a:gd name="connsiteY3" fmla="*/ 82865 h 1428620"/>
              <a:gd name="connsiteX4" fmla="*/ 7171817 w 7319358"/>
              <a:gd name="connsiteY4" fmla="*/ 685653 h 1428620"/>
              <a:gd name="connsiteX5" fmla="*/ 6613643 w 7319358"/>
              <a:gd name="connsiteY5" fmla="*/ 1283015 h 1428620"/>
              <a:gd name="connsiteX6" fmla="*/ 1092547 w 7319358"/>
              <a:gd name="connsiteY6" fmla="*/ 1389145 h 1428620"/>
              <a:gd name="connsiteX7" fmla="*/ 99627 w 7319358"/>
              <a:gd name="connsiteY7" fmla="*/ 752328 h 1428620"/>
              <a:gd name="connsiteX0" fmla="*/ 170105 w 7389836"/>
              <a:gd name="connsiteY0" fmla="*/ 752328 h 1428620"/>
              <a:gd name="connsiteX1" fmla="*/ 435720 w 7389836"/>
              <a:gd name="connsiteY1" fmla="*/ 330515 h 1428620"/>
              <a:gd name="connsiteX2" fmla="*/ 1210650 w 7389836"/>
              <a:gd name="connsiteY2" fmla="*/ 10736 h 1428620"/>
              <a:gd name="connsiteX3" fmla="*/ 6541247 w 7389836"/>
              <a:gd name="connsiteY3" fmla="*/ 82865 h 1428620"/>
              <a:gd name="connsiteX4" fmla="*/ 7242295 w 7389836"/>
              <a:gd name="connsiteY4" fmla="*/ 685653 h 1428620"/>
              <a:gd name="connsiteX5" fmla="*/ 6684121 w 7389836"/>
              <a:gd name="connsiteY5" fmla="*/ 1283015 h 1428620"/>
              <a:gd name="connsiteX6" fmla="*/ 1163025 w 7389836"/>
              <a:gd name="connsiteY6" fmla="*/ 1389145 h 1428620"/>
              <a:gd name="connsiteX7" fmla="*/ 170105 w 7389836"/>
              <a:gd name="connsiteY7" fmla="*/ 752328 h 1428620"/>
              <a:gd name="connsiteX0" fmla="*/ 170105 w 7389836"/>
              <a:gd name="connsiteY0" fmla="*/ 752328 h 1445503"/>
              <a:gd name="connsiteX1" fmla="*/ 435720 w 7389836"/>
              <a:gd name="connsiteY1" fmla="*/ 330515 h 1445503"/>
              <a:gd name="connsiteX2" fmla="*/ 1210650 w 7389836"/>
              <a:gd name="connsiteY2" fmla="*/ 10736 h 1445503"/>
              <a:gd name="connsiteX3" fmla="*/ 6541247 w 7389836"/>
              <a:gd name="connsiteY3" fmla="*/ 82865 h 1445503"/>
              <a:gd name="connsiteX4" fmla="*/ 7242295 w 7389836"/>
              <a:gd name="connsiteY4" fmla="*/ 685653 h 1445503"/>
              <a:gd name="connsiteX5" fmla="*/ 6684121 w 7389836"/>
              <a:gd name="connsiteY5" fmla="*/ 1283015 h 1445503"/>
              <a:gd name="connsiteX6" fmla="*/ 1163025 w 7389836"/>
              <a:gd name="connsiteY6" fmla="*/ 1389145 h 1445503"/>
              <a:gd name="connsiteX7" fmla="*/ 170105 w 7389836"/>
              <a:gd name="connsiteY7" fmla="*/ 752328 h 144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89836" h="1445503">
                <a:moveTo>
                  <a:pt x="170105" y="752328"/>
                </a:moveTo>
                <a:cubicBezTo>
                  <a:pt x="-255913" y="585415"/>
                  <a:pt x="227371" y="443001"/>
                  <a:pt x="435720" y="330515"/>
                </a:cubicBezTo>
                <a:cubicBezTo>
                  <a:pt x="501194" y="170404"/>
                  <a:pt x="193062" y="52011"/>
                  <a:pt x="1210650" y="10736"/>
                </a:cubicBezTo>
                <a:cubicBezTo>
                  <a:pt x="2228238" y="-30539"/>
                  <a:pt x="4764381" y="58822"/>
                  <a:pt x="6541247" y="82865"/>
                </a:cubicBezTo>
                <a:cubicBezTo>
                  <a:pt x="7424284" y="203289"/>
                  <a:pt x="7540745" y="496741"/>
                  <a:pt x="7242295" y="685653"/>
                </a:cubicBezTo>
                <a:cubicBezTo>
                  <a:pt x="6943845" y="874565"/>
                  <a:pt x="7603670" y="1159416"/>
                  <a:pt x="6684121" y="1283015"/>
                </a:cubicBezTo>
                <a:cubicBezTo>
                  <a:pt x="5764572" y="1406614"/>
                  <a:pt x="2543969" y="1515693"/>
                  <a:pt x="1163025" y="1389145"/>
                </a:cubicBezTo>
                <a:cubicBezTo>
                  <a:pt x="-217919" y="1262597"/>
                  <a:pt x="596123" y="919241"/>
                  <a:pt x="170105" y="752328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Краевой конкурс среди организаций дополнительного образования  физкультурно-спортивной направленности по итогам работы  за 2022-2023уч.г.- </a:t>
            </a:r>
          </a:p>
          <a:p>
            <a:pPr algn="ctr"/>
            <a:r>
              <a:rPr lang="ru-RU" sz="12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 ДО ДТДМ – ПОБЕДИТЕЛЬ в номинации «Лучшая муниципальная организация дополнительного образования, реализующая дополнительные общеобразовательные программы в области физкультуры и спорта»</a:t>
            </a:r>
            <a:endParaRPr lang="ru-RU" sz="1100" b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4018993"/>
              </p:ext>
            </p:extLst>
          </p:nvPr>
        </p:nvGraphicFramePr>
        <p:xfrm>
          <a:off x="9811265" y="4894939"/>
          <a:ext cx="2248949" cy="1593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0" name="Acrobat Document" r:id="rId7" imgW="6858000" imgH="4857471" progId="AcroExch.Document.DC">
                  <p:embed/>
                </p:oleObj>
              </mc:Choice>
              <mc:Fallback>
                <p:oleObj name="Acrobat Document" r:id="rId7" imgW="6858000" imgH="485747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811265" y="4894939"/>
                        <a:ext cx="2248949" cy="15930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853" y="3350017"/>
            <a:ext cx="1897448" cy="14230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51172" y="3342251"/>
            <a:ext cx="1994928" cy="1438618"/>
          </a:xfrm>
          <a:prstGeom prst="rect">
            <a:avLst/>
          </a:prstGeom>
        </p:spPr>
      </p:pic>
      <p:sp>
        <p:nvSpPr>
          <p:cNvPr id="24" name="Стрелка: изогнутая влево 12">
            <a:extLst>
              <a:ext uri="{FF2B5EF4-FFF2-40B4-BE49-F238E27FC236}">
                <a16:creationId xmlns:a16="http://schemas.microsoft.com/office/drawing/2014/main" id="{6676ABBE-6841-4537-0137-25FA5CB37E9C}"/>
              </a:ext>
            </a:extLst>
          </p:cNvPr>
          <p:cNvSpPr/>
          <p:nvPr/>
        </p:nvSpPr>
        <p:spPr>
          <a:xfrm rot="16581185">
            <a:off x="8570333" y="3809060"/>
            <a:ext cx="716927" cy="1911526"/>
          </a:xfrm>
          <a:prstGeom prst="curvedLeftArrow">
            <a:avLst>
              <a:gd name="adj1" fmla="val 16261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833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Овал 21">
            <a:extLst>
              <a:ext uri="{FF2B5EF4-FFF2-40B4-BE49-F238E27FC236}">
                <a16:creationId xmlns:a16="http://schemas.microsoft.com/office/drawing/2014/main" id="{BEE2D7BA-7259-45D2-A7DD-503D77EF62EC}"/>
              </a:ext>
            </a:extLst>
          </p:cNvPr>
          <p:cNvSpPr/>
          <p:nvPr/>
        </p:nvSpPr>
        <p:spPr>
          <a:xfrm>
            <a:off x="3667222" y="883574"/>
            <a:ext cx="5094750" cy="619898"/>
          </a:xfrm>
          <a:custGeom>
            <a:avLst/>
            <a:gdLst>
              <a:gd name="connsiteX0" fmla="*/ 0 w 7281740"/>
              <a:gd name="connsiteY0" fmla="*/ 1113067 h 2226134"/>
              <a:gd name="connsiteX1" fmla="*/ 3640870 w 7281740"/>
              <a:gd name="connsiteY1" fmla="*/ 0 h 2226134"/>
              <a:gd name="connsiteX2" fmla="*/ 7281740 w 7281740"/>
              <a:gd name="connsiteY2" fmla="*/ 1113067 h 2226134"/>
              <a:gd name="connsiteX3" fmla="*/ 3640870 w 7281740"/>
              <a:gd name="connsiteY3" fmla="*/ 2226134 h 2226134"/>
              <a:gd name="connsiteX4" fmla="*/ 0 w 7281740"/>
              <a:gd name="connsiteY4" fmla="*/ 1113067 h 2226134"/>
              <a:gd name="connsiteX0" fmla="*/ 93089 w 7374829"/>
              <a:gd name="connsiteY0" fmla="*/ 722542 h 1835609"/>
              <a:gd name="connsiteX1" fmla="*/ 2076609 w 7374829"/>
              <a:gd name="connsiteY1" fmla="*/ 0 h 1835609"/>
              <a:gd name="connsiteX2" fmla="*/ 7374829 w 7374829"/>
              <a:gd name="connsiteY2" fmla="*/ 722542 h 1835609"/>
              <a:gd name="connsiteX3" fmla="*/ 3733959 w 7374829"/>
              <a:gd name="connsiteY3" fmla="*/ 1835609 h 1835609"/>
              <a:gd name="connsiteX4" fmla="*/ 93089 w 7374829"/>
              <a:gd name="connsiteY4" fmla="*/ 722542 h 1835609"/>
              <a:gd name="connsiteX0" fmla="*/ 93089 w 7405850"/>
              <a:gd name="connsiteY0" fmla="*/ 772432 h 1885499"/>
              <a:gd name="connsiteX1" fmla="*/ 2076609 w 7405850"/>
              <a:gd name="connsiteY1" fmla="*/ 49890 h 1885499"/>
              <a:gd name="connsiteX2" fmla="*/ 5302181 w 7405850"/>
              <a:gd name="connsiteY2" fmla="*/ 141069 h 1885499"/>
              <a:gd name="connsiteX3" fmla="*/ 7374829 w 7405850"/>
              <a:gd name="connsiteY3" fmla="*/ 772432 h 1885499"/>
              <a:gd name="connsiteX4" fmla="*/ 3733959 w 7405850"/>
              <a:gd name="connsiteY4" fmla="*/ 1885499 h 1885499"/>
              <a:gd name="connsiteX5" fmla="*/ 93089 w 7405850"/>
              <a:gd name="connsiteY5" fmla="*/ 772432 h 1885499"/>
              <a:gd name="connsiteX0" fmla="*/ 41205 w 7454038"/>
              <a:gd name="connsiteY0" fmla="*/ 763804 h 1876871"/>
              <a:gd name="connsiteX1" fmla="*/ 2024725 w 7454038"/>
              <a:gd name="connsiteY1" fmla="*/ 41262 h 1876871"/>
              <a:gd name="connsiteX2" fmla="*/ 6621897 w 7454038"/>
              <a:gd name="connsiteY2" fmla="*/ 161016 h 1876871"/>
              <a:gd name="connsiteX3" fmla="*/ 7322945 w 7454038"/>
              <a:gd name="connsiteY3" fmla="*/ 763804 h 1876871"/>
              <a:gd name="connsiteX4" fmla="*/ 3682075 w 7454038"/>
              <a:gd name="connsiteY4" fmla="*/ 1876871 h 1876871"/>
              <a:gd name="connsiteX5" fmla="*/ 41205 w 7454038"/>
              <a:gd name="connsiteY5" fmla="*/ 763804 h 1876871"/>
              <a:gd name="connsiteX0" fmla="*/ 129325 w 7542158"/>
              <a:gd name="connsiteY0" fmla="*/ 728026 h 1841093"/>
              <a:gd name="connsiteX1" fmla="*/ 1379420 w 7542158"/>
              <a:gd name="connsiteY1" fmla="*/ 53109 h 1841093"/>
              <a:gd name="connsiteX2" fmla="*/ 6710017 w 7542158"/>
              <a:gd name="connsiteY2" fmla="*/ 125238 h 1841093"/>
              <a:gd name="connsiteX3" fmla="*/ 7411065 w 7542158"/>
              <a:gd name="connsiteY3" fmla="*/ 728026 h 1841093"/>
              <a:gd name="connsiteX4" fmla="*/ 3770195 w 7542158"/>
              <a:gd name="connsiteY4" fmla="*/ 1841093 h 1841093"/>
              <a:gd name="connsiteX5" fmla="*/ 129325 w 7542158"/>
              <a:gd name="connsiteY5" fmla="*/ 728026 h 1841093"/>
              <a:gd name="connsiteX0" fmla="*/ 128689 w 7541522"/>
              <a:gd name="connsiteY0" fmla="*/ 728026 h 1412468"/>
              <a:gd name="connsiteX1" fmla="*/ 1378784 w 7541522"/>
              <a:gd name="connsiteY1" fmla="*/ 53109 h 1412468"/>
              <a:gd name="connsiteX2" fmla="*/ 6709381 w 7541522"/>
              <a:gd name="connsiteY2" fmla="*/ 125238 h 1412468"/>
              <a:gd name="connsiteX3" fmla="*/ 7410429 w 7541522"/>
              <a:gd name="connsiteY3" fmla="*/ 728026 h 1412468"/>
              <a:gd name="connsiteX4" fmla="*/ 3760034 w 7541522"/>
              <a:gd name="connsiteY4" fmla="*/ 1412468 h 1412468"/>
              <a:gd name="connsiteX5" fmla="*/ 128689 w 7541522"/>
              <a:gd name="connsiteY5" fmla="*/ 728026 h 1412468"/>
              <a:gd name="connsiteX0" fmla="*/ 15911 w 7428744"/>
              <a:gd name="connsiteY0" fmla="*/ 728026 h 1469618"/>
              <a:gd name="connsiteX1" fmla="*/ 1266006 w 7428744"/>
              <a:gd name="connsiteY1" fmla="*/ 53109 h 1469618"/>
              <a:gd name="connsiteX2" fmla="*/ 6596603 w 7428744"/>
              <a:gd name="connsiteY2" fmla="*/ 125238 h 1469618"/>
              <a:gd name="connsiteX3" fmla="*/ 7297651 w 7428744"/>
              <a:gd name="connsiteY3" fmla="*/ 728026 h 1469618"/>
              <a:gd name="connsiteX4" fmla="*/ 1780356 w 7428744"/>
              <a:gd name="connsiteY4" fmla="*/ 1469618 h 1469618"/>
              <a:gd name="connsiteX5" fmla="*/ 15911 w 7428744"/>
              <a:gd name="connsiteY5" fmla="*/ 728026 h 1469618"/>
              <a:gd name="connsiteX0" fmla="*/ 15911 w 7445192"/>
              <a:gd name="connsiteY0" fmla="*/ 728026 h 1493591"/>
              <a:gd name="connsiteX1" fmla="*/ 1266006 w 7445192"/>
              <a:gd name="connsiteY1" fmla="*/ 53109 h 1493591"/>
              <a:gd name="connsiteX2" fmla="*/ 6596603 w 7445192"/>
              <a:gd name="connsiteY2" fmla="*/ 125238 h 1493591"/>
              <a:gd name="connsiteX3" fmla="*/ 7297651 w 7445192"/>
              <a:gd name="connsiteY3" fmla="*/ 728026 h 1493591"/>
              <a:gd name="connsiteX4" fmla="*/ 4805902 w 7445192"/>
              <a:gd name="connsiteY4" fmla="*/ 1258713 h 1493591"/>
              <a:gd name="connsiteX5" fmla="*/ 1780356 w 7445192"/>
              <a:gd name="connsiteY5" fmla="*/ 1469618 h 1493591"/>
              <a:gd name="connsiteX6" fmla="*/ 15911 w 7445192"/>
              <a:gd name="connsiteY6" fmla="*/ 728026 h 1493591"/>
              <a:gd name="connsiteX0" fmla="*/ 15911 w 7445192"/>
              <a:gd name="connsiteY0" fmla="*/ 728026 h 1506511"/>
              <a:gd name="connsiteX1" fmla="*/ 1266006 w 7445192"/>
              <a:gd name="connsiteY1" fmla="*/ 53109 h 1506511"/>
              <a:gd name="connsiteX2" fmla="*/ 6596603 w 7445192"/>
              <a:gd name="connsiteY2" fmla="*/ 125238 h 1506511"/>
              <a:gd name="connsiteX3" fmla="*/ 7297651 w 7445192"/>
              <a:gd name="connsiteY3" fmla="*/ 728026 h 1506511"/>
              <a:gd name="connsiteX4" fmla="*/ 6739477 w 7445192"/>
              <a:gd name="connsiteY4" fmla="*/ 1325388 h 1506511"/>
              <a:gd name="connsiteX5" fmla="*/ 1780356 w 7445192"/>
              <a:gd name="connsiteY5" fmla="*/ 1469618 h 1506511"/>
              <a:gd name="connsiteX6" fmla="*/ 15911 w 7445192"/>
              <a:gd name="connsiteY6" fmla="*/ 728026 h 1506511"/>
              <a:gd name="connsiteX0" fmla="*/ 970 w 7430251"/>
              <a:gd name="connsiteY0" fmla="*/ 728026 h 1490912"/>
              <a:gd name="connsiteX1" fmla="*/ 1251065 w 7430251"/>
              <a:gd name="connsiteY1" fmla="*/ 53109 h 1490912"/>
              <a:gd name="connsiteX2" fmla="*/ 6581662 w 7430251"/>
              <a:gd name="connsiteY2" fmla="*/ 125238 h 1490912"/>
              <a:gd name="connsiteX3" fmla="*/ 7282710 w 7430251"/>
              <a:gd name="connsiteY3" fmla="*/ 728026 h 1490912"/>
              <a:gd name="connsiteX4" fmla="*/ 6724536 w 7430251"/>
              <a:gd name="connsiteY4" fmla="*/ 1325388 h 1490912"/>
              <a:gd name="connsiteX5" fmla="*/ 1346315 w 7430251"/>
              <a:gd name="connsiteY5" fmla="*/ 1450568 h 1490912"/>
              <a:gd name="connsiteX6" fmla="*/ 970 w 7430251"/>
              <a:gd name="connsiteY6" fmla="*/ 728026 h 1490912"/>
              <a:gd name="connsiteX0" fmla="*/ 910 w 7430191"/>
              <a:gd name="connsiteY0" fmla="*/ 728026 h 1475914"/>
              <a:gd name="connsiteX1" fmla="*/ 1251005 w 7430191"/>
              <a:gd name="connsiteY1" fmla="*/ 53109 h 1475914"/>
              <a:gd name="connsiteX2" fmla="*/ 6581602 w 7430191"/>
              <a:gd name="connsiteY2" fmla="*/ 125238 h 1475914"/>
              <a:gd name="connsiteX3" fmla="*/ 7282650 w 7430191"/>
              <a:gd name="connsiteY3" fmla="*/ 728026 h 1475914"/>
              <a:gd name="connsiteX4" fmla="*/ 6724476 w 7430191"/>
              <a:gd name="connsiteY4" fmla="*/ 1325388 h 1475914"/>
              <a:gd name="connsiteX5" fmla="*/ 1184330 w 7430191"/>
              <a:gd name="connsiteY5" fmla="*/ 1431518 h 1475914"/>
              <a:gd name="connsiteX6" fmla="*/ 910 w 7430191"/>
              <a:gd name="connsiteY6" fmla="*/ 728026 h 1475914"/>
              <a:gd name="connsiteX0" fmla="*/ 435 w 7429716"/>
              <a:gd name="connsiteY0" fmla="*/ 728026 h 1475914"/>
              <a:gd name="connsiteX1" fmla="*/ 1250530 w 7429716"/>
              <a:gd name="connsiteY1" fmla="*/ 53109 h 1475914"/>
              <a:gd name="connsiteX2" fmla="*/ 6581127 w 7429716"/>
              <a:gd name="connsiteY2" fmla="*/ 125238 h 1475914"/>
              <a:gd name="connsiteX3" fmla="*/ 7282175 w 7429716"/>
              <a:gd name="connsiteY3" fmla="*/ 728026 h 1475914"/>
              <a:gd name="connsiteX4" fmla="*/ 6724001 w 7429716"/>
              <a:gd name="connsiteY4" fmla="*/ 1325388 h 1475914"/>
              <a:gd name="connsiteX5" fmla="*/ 1202905 w 7429716"/>
              <a:gd name="connsiteY5" fmla="*/ 1431518 h 1475914"/>
              <a:gd name="connsiteX6" fmla="*/ 435 w 7429716"/>
              <a:gd name="connsiteY6" fmla="*/ 728026 h 1475914"/>
              <a:gd name="connsiteX0" fmla="*/ 29084 w 7458365"/>
              <a:gd name="connsiteY0" fmla="*/ 674917 h 1422805"/>
              <a:gd name="connsiteX1" fmla="*/ 447099 w 7458365"/>
              <a:gd name="connsiteY1" fmla="*/ 167379 h 1422805"/>
              <a:gd name="connsiteX2" fmla="*/ 1279179 w 7458365"/>
              <a:gd name="connsiteY2" fmla="*/ 0 h 1422805"/>
              <a:gd name="connsiteX3" fmla="*/ 6609776 w 7458365"/>
              <a:gd name="connsiteY3" fmla="*/ 72129 h 1422805"/>
              <a:gd name="connsiteX4" fmla="*/ 7310824 w 7458365"/>
              <a:gd name="connsiteY4" fmla="*/ 674917 h 1422805"/>
              <a:gd name="connsiteX5" fmla="*/ 6752650 w 7458365"/>
              <a:gd name="connsiteY5" fmla="*/ 1272279 h 1422805"/>
              <a:gd name="connsiteX6" fmla="*/ 1231554 w 7458365"/>
              <a:gd name="connsiteY6" fmla="*/ 1378409 h 1422805"/>
              <a:gd name="connsiteX7" fmla="*/ 29084 w 7458365"/>
              <a:gd name="connsiteY7" fmla="*/ 674917 h 1422805"/>
              <a:gd name="connsiteX0" fmla="*/ 22970 w 7452251"/>
              <a:gd name="connsiteY0" fmla="*/ 685653 h 1433541"/>
              <a:gd name="connsiteX1" fmla="*/ 498135 w 7452251"/>
              <a:gd name="connsiteY1" fmla="*/ 330515 h 1433541"/>
              <a:gd name="connsiteX2" fmla="*/ 1273065 w 7452251"/>
              <a:gd name="connsiteY2" fmla="*/ 10736 h 1433541"/>
              <a:gd name="connsiteX3" fmla="*/ 6603662 w 7452251"/>
              <a:gd name="connsiteY3" fmla="*/ 82865 h 1433541"/>
              <a:gd name="connsiteX4" fmla="*/ 7304710 w 7452251"/>
              <a:gd name="connsiteY4" fmla="*/ 685653 h 1433541"/>
              <a:gd name="connsiteX5" fmla="*/ 6746536 w 7452251"/>
              <a:gd name="connsiteY5" fmla="*/ 1283015 h 1433541"/>
              <a:gd name="connsiteX6" fmla="*/ 1225440 w 7452251"/>
              <a:gd name="connsiteY6" fmla="*/ 1389145 h 1433541"/>
              <a:gd name="connsiteX7" fmla="*/ 22970 w 7452251"/>
              <a:gd name="connsiteY7" fmla="*/ 685653 h 1433541"/>
              <a:gd name="connsiteX0" fmla="*/ 22970 w 7452251"/>
              <a:gd name="connsiteY0" fmla="*/ 685653 h 1433541"/>
              <a:gd name="connsiteX1" fmla="*/ 498135 w 7452251"/>
              <a:gd name="connsiteY1" fmla="*/ 330515 h 1433541"/>
              <a:gd name="connsiteX2" fmla="*/ 1273065 w 7452251"/>
              <a:gd name="connsiteY2" fmla="*/ 10736 h 1433541"/>
              <a:gd name="connsiteX3" fmla="*/ 6603662 w 7452251"/>
              <a:gd name="connsiteY3" fmla="*/ 82865 h 1433541"/>
              <a:gd name="connsiteX4" fmla="*/ 7304710 w 7452251"/>
              <a:gd name="connsiteY4" fmla="*/ 685653 h 1433541"/>
              <a:gd name="connsiteX5" fmla="*/ 6746536 w 7452251"/>
              <a:gd name="connsiteY5" fmla="*/ 1283015 h 1433541"/>
              <a:gd name="connsiteX6" fmla="*/ 1225440 w 7452251"/>
              <a:gd name="connsiteY6" fmla="*/ 1389145 h 1433541"/>
              <a:gd name="connsiteX7" fmla="*/ 22970 w 7452251"/>
              <a:gd name="connsiteY7" fmla="*/ 685653 h 1433541"/>
              <a:gd name="connsiteX0" fmla="*/ 39379 w 7259110"/>
              <a:gd name="connsiteY0" fmla="*/ 752328 h 1428620"/>
              <a:gd name="connsiteX1" fmla="*/ 304994 w 7259110"/>
              <a:gd name="connsiteY1" fmla="*/ 330515 h 1428620"/>
              <a:gd name="connsiteX2" fmla="*/ 1079924 w 7259110"/>
              <a:gd name="connsiteY2" fmla="*/ 10736 h 1428620"/>
              <a:gd name="connsiteX3" fmla="*/ 6410521 w 7259110"/>
              <a:gd name="connsiteY3" fmla="*/ 82865 h 1428620"/>
              <a:gd name="connsiteX4" fmla="*/ 7111569 w 7259110"/>
              <a:gd name="connsiteY4" fmla="*/ 685653 h 1428620"/>
              <a:gd name="connsiteX5" fmla="*/ 6553395 w 7259110"/>
              <a:gd name="connsiteY5" fmla="*/ 1283015 h 1428620"/>
              <a:gd name="connsiteX6" fmla="*/ 1032299 w 7259110"/>
              <a:gd name="connsiteY6" fmla="*/ 1389145 h 1428620"/>
              <a:gd name="connsiteX7" fmla="*/ 39379 w 7259110"/>
              <a:gd name="connsiteY7" fmla="*/ 752328 h 1428620"/>
              <a:gd name="connsiteX0" fmla="*/ 99627 w 7319358"/>
              <a:gd name="connsiteY0" fmla="*/ 752328 h 1428620"/>
              <a:gd name="connsiteX1" fmla="*/ 365242 w 7319358"/>
              <a:gd name="connsiteY1" fmla="*/ 330515 h 1428620"/>
              <a:gd name="connsiteX2" fmla="*/ 1140172 w 7319358"/>
              <a:gd name="connsiteY2" fmla="*/ 10736 h 1428620"/>
              <a:gd name="connsiteX3" fmla="*/ 6470769 w 7319358"/>
              <a:gd name="connsiteY3" fmla="*/ 82865 h 1428620"/>
              <a:gd name="connsiteX4" fmla="*/ 7171817 w 7319358"/>
              <a:gd name="connsiteY4" fmla="*/ 685653 h 1428620"/>
              <a:gd name="connsiteX5" fmla="*/ 6613643 w 7319358"/>
              <a:gd name="connsiteY5" fmla="*/ 1283015 h 1428620"/>
              <a:gd name="connsiteX6" fmla="*/ 1092547 w 7319358"/>
              <a:gd name="connsiteY6" fmla="*/ 1389145 h 1428620"/>
              <a:gd name="connsiteX7" fmla="*/ 99627 w 7319358"/>
              <a:gd name="connsiteY7" fmla="*/ 752328 h 1428620"/>
              <a:gd name="connsiteX0" fmla="*/ 170105 w 7389836"/>
              <a:gd name="connsiteY0" fmla="*/ 752328 h 1428620"/>
              <a:gd name="connsiteX1" fmla="*/ 435720 w 7389836"/>
              <a:gd name="connsiteY1" fmla="*/ 330515 h 1428620"/>
              <a:gd name="connsiteX2" fmla="*/ 1210650 w 7389836"/>
              <a:gd name="connsiteY2" fmla="*/ 10736 h 1428620"/>
              <a:gd name="connsiteX3" fmla="*/ 6541247 w 7389836"/>
              <a:gd name="connsiteY3" fmla="*/ 82865 h 1428620"/>
              <a:gd name="connsiteX4" fmla="*/ 7242295 w 7389836"/>
              <a:gd name="connsiteY4" fmla="*/ 685653 h 1428620"/>
              <a:gd name="connsiteX5" fmla="*/ 6684121 w 7389836"/>
              <a:gd name="connsiteY5" fmla="*/ 1283015 h 1428620"/>
              <a:gd name="connsiteX6" fmla="*/ 1163025 w 7389836"/>
              <a:gd name="connsiteY6" fmla="*/ 1389145 h 1428620"/>
              <a:gd name="connsiteX7" fmla="*/ 170105 w 7389836"/>
              <a:gd name="connsiteY7" fmla="*/ 752328 h 1428620"/>
              <a:gd name="connsiteX0" fmla="*/ 170105 w 7389836"/>
              <a:gd name="connsiteY0" fmla="*/ 752328 h 1445503"/>
              <a:gd name="connsiteX1" fmla="*/ 435720 w 7389836"/>
              <a:gd name="connsiteY1" fmla="*/ 330515 h 1445503"/>
              <a:gd name="connsiteX2" fmla="*/ 1210650 w 7389836"/>
              <a:gd name="connsiteY2" fmla="*/ 10736 h 1445503"/>
              <a:gd name="connsiteX3" fmla="*/ 6541247 w 7389836"/>
              <a:gd name="connsiteY3" fmla="*/ 82865 h 1445503"/>
              <a:gd name="connsiteX4" fmla="*/ 7242295 w 7389836"/>
              <a:gd name="connsiteY4" fmla="*/ 685653 h 1445503"/>
              <a:gd name="connsiteX5" fmla="*/ 6684121 w 7389836"/>
              <a:gd name="connsiteY5" fmla="*/ 1283015 h 1445503"/>
              <a:gd name="connsiteX6" fmla="*/ 1163025 w 7389836"/>
              <a:gd name="connsiteY6" fmla="*/ 1389145 h 1445503"/>
              <a:gd name="connsiteX7" fmla="*/ 170105 w 7389836"/>
              <a:gd name="connsiteY7" fmla="*/ 752328 h 144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89836" h="1445503">
                <a:moveTo>
                  <a:pt x="170105" y="752328"/>
                </a:moveTo>
                <a:cubicBezTo>
                  <a:pt x="-255913" y="585415"/>
                  <a:pt x="227371" y="443001"/>
                  <a:pt x="435720" y="330515"/>
                </a:cubicBezTo>
                <a:cubicBezTo>
                  <a:pt x="501194" y="170404"/>
                  <a:pt x="193062" y="52011"/>
                  <a:pt x="1210650" y="10736"/>
                </a:cubicBezTo>
                <a:cubicBezTo>
                  <a:pt x="2228238" y="-30539"/>
                  <a:pt x="4764381" y="58822"/>
                  <a:pt x="6541247" y="82865"/>
                </a:cubicBezTo>
                <a:cubicBezTo>
                  <a:pt x="7424284" y="203289"/>
                  <a:pt x="7540745" y="496741"/>
                  <a:pt x="7242295" y="685653"/>
                </a:cubicBezTo>
                <a:cubicBezTo>
                  <a:pt x="6943845" y="874565"/>
                  <a:pt x="7603670" y="1159416"/>
                  <a:pt x="6684121" y="1283015"/>
                </a:cubicBezTo>
                <a:cubicBezTo>
                  <a:pt x="5764572" y="1406614"/>
                  <a:pt x="2543969" y="1515693"/>
                  <a:pt x="1163025" y="1389145"/>
                </a:cubicBezTo>
                <a:cubicBezTo>
                  <a:pt x="-217919" y="1262597"/>
                  <a:pt x="596123" y="919241"/>
                  <a:pt x="170105" y="752328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Конкурсы профессионального мастерства</a:t>
            </a:r>
            <a:endParaRPr lang="ru-RU" sz="1400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3E5ADB6-C667-46D4-BA94-C712161B0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21010">
            <a:off x="117766" y="1060705"/>
            <a:ext cx="1346225" cy="902382"/>
          </a:xfrm>
          <a:prstGeom prst="rect">
            <a:avLst/>
          </a:prstGeom>
        </p:spPr>
      </p:pic>
      <p:grpSp>
        <p:nvGrpSpPr>
          <p:cNvPr id="6" name="Группа 18">
            <a:extLst>
              <a:ext uri="{FF2B5EF4-FFF2-40B4-BE49-F238E27FC236}">
                <a16:creationId xmlns:a16="http://schemas.microsoft.com/office/drawing/2014/main" id="{85486403-553D-458C-8379-7360716C21CF}"/>
              </a:ext>
            </a:extLst>
          </p:cNvPr>
          <p:cNvGrpSpPr/>
          <p:nvPr/>
        </p:nvGrpSpPr>
        <p:grpSpPr>
          <a:xfrm>
            <a:off x="0" y="6512125"/>
            <a:ext cx="12192000" cy="337727"/>
            <a:chOff x="0" y="6548682"/>
            <a:chExt cx="12192000" cy="322376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38" y="25577"/>
            <a:ext cx="1005488" cy="85691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6FA5FFF-D700-468A-B906-A98AA684B4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24" y="42842"/>
            <a:ext cx="11128229" cy="768544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013C459-A295-42DD-B458-44A9DB92FA58}"/>
              </a:ext>
            </a:extLst>
          </p:cNvPr>
          <p:cNvSpPr/>
          <p:nvPr/>
        </p:nvSpPr>
        <p:spPr>
          <a:xfrm>
            <a:off x="759471" y="69313"/>
            <a:ext cx="109102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ПО ФОРМИРОВАНИЮ СОВРЕМЕННОЙ СИСТЕМЫ сопровождения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 совершенствования профессионального мастерства педагогических </a:t>
            </a:r>
            <a:b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управленческих кадров сферы дополнительного образования детей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3732721">
            <a:off x="6894015" y="1000257"/>
            <a:ext cx="467994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3C76C6-A411-45F7-A0B3-A7DDF79E2BBD}"/>
              </a:ext>
            </a:extLst>
          </p:cNvPr>
          <p:cNvSpPr txBox="1"/>
          <p:nvPr/>
        </p:nvSpPr>
        <p:spPr>
          <a:xfrm>
            <a:off x="913926" y="1589683"/>
            <a:ext cx="5551890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 профессионального мастерства</a:t>
            </a:r>
          </a:p>
          <a:p>
            <a:pPr algn="ctr"/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работников сферы дополнительного образования </a:t>
            </a:r>
            <a:r>
              <a:rPr lang="ru-RU" sz="12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«Сердце отдаю детям»:</a:t>
            </a:r>
          </a:p>
          <a:p>
            <a:pPr algn="ctr"/>
            <a:r>
              <a:rPr lang="ru-RU" sz="12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 ДО СШ «Каисса» Николаев Н.А. -1 место муниципальный этап; 1 место краевой этап.</a:t>
            </a:r>
          </a:p>
          <a:p>
            <a:pPr algn="ctr"/>
            <a:r>
              <a:rPr lang="ru-RU" sz="12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 ДО СШ «Виктория» Усеинова Н.М., </a:t>
            </a:r>
          </a:p>
          <a:p>
            <a:pPr algn="ctr"/>
            <a:r>
              <a:rPr lang="ru-RU" sz="12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место  муниципальный этап, Лауреат краевого этапа;</a:t>
            </a:r>
          </a:p>
          <a:p>
            <a:pPr algn="ctr"/>
            <a:r>
              <a:rPr lang="ru-RU" sz="12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 ДО СШ «Олимп» </a:t>
            </a:r>
            <a:r>
              <a:rPr lang="ru-RU" sz="1200" b="1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Муштакова</a:t>
            </a:r>
            <a:r>
              <a:rPr lang="ru-RU" sz="12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М.А.– </a:t>
            </a:r>
          </a:p>
          <a:p>
            <a:pPr algn="ctr"/>
            <a:r>
              <a:rPr lang="ru-RU" sz="12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место муниципальный этап.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854028-1BCA-C0C5-5B15-57C0CF5E7166}"/>
              </a:ext>
            </a:extLst>
          </p:cNvPr>
          <p:cNvSpPr txBox="1"/>
          <p:nvPr/>
        </p:nvSpPr>
        <p:spPr>
          <a:xfrm>
            <a:off x="6469022" y="3379078"/>
            <a:ext cx="55331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VIII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профессиональный конкурс </a:t>
            </a:r>
            <a:r>
              <a:rPr lang="ru-RU" sz="14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«Арктур»-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rgbClr val="FF4F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 ДО ДТДМ – Горюнова И.Н. , диплом финалиста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4CBB03-3C08-A48E-3DBB-8EB0D5E1044B}"/>
              </a:ext>
            </a:extLst>
          </p:cNvPr>
          <p:cNvSpPr txBox="1"/>
          <p:nvPr/>
        </p:nvSpPr>
        <p:spPr>
          <a:xfrm>
            <a:off x="6214597" y="5084024"/>
            <a:ext cx="53156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 «Педагоги России»-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 ДО СШ «Ника» - Бизяева М.В., диплом 1 степени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 «Педагог года -2023»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Бизяева М.В. диплом 1 степени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профессиональный педагогический конкурс «Мое призвание - педагог дополнительного образования»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Бизяева М.В., 1 место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C73028F-6C0F-F59A-CD24-6907B5CEB471}"/>
              </a:ext>
            </a:extLst>
          </p:cNvPr>
          <p:cNvSpPr txBox="1"/>
          <p:nvPr/>
        </p:nvSpPr>
        <p:spPr>
          <a:xfrm>
            <a:off x="0" y="4468831"/>
            <a:ext cx="44958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муниципальный конкурс </a:t>
            </a:r>
          </a:p>
          <a:p>
            <a:pPr lvl="0" algn="ctr"/>
            <a:r>
              <a:rPr lang="ru-RU" sz="12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«Лучший педагог Новороссийска»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algn="ctr"/>
            <a:r>
              <a:rPr lang="ru-RU" sz="1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Болелова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В.В. </a:t>
            </a:r>
            <a:r>
              <a:rPr lang="ru-RU" sz="1200" b="1" dirty="0">
                <a:solidFill>
                  <a:srgbClr val="FF4F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</a:t>
            </a:r>
            <a:r>
              <a:rPr lang="ru-RU" sz="11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МБУ ДО ЦДО ИРЦ «Школьник-2» </a:t>
            </a:r>
            <a:r>
              <a:rPr lang="ru-RU" sz="1200" b="1" dirty="0">
                <a:solidFill>
                  <a:srgbClr val="FF4F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</a:t>
            </a:r>
            <a:endParaRPr lang="ru-RU" sz="1200" b="1" dirty="0">
              <a:solidFill>
                <a:srgbClr val="FF4FC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Митрофанова И. В-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педагог МАУ ДО СШ «Надежда» </a:t>
            </a:r>
            <a:r>
              <a:rPr lang="ru-RU" sz="1200" b="1" dirty="0">
                <a:solidFill>
                  <a:srgbClr val="FF4FC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победитель 2 степени  -</a:t>
            </a:r>
          </a:p>
          <a:p>
            <a:pPr algn="ctr"/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Попович А.В.- педагог МБУ ДО ДТДМ </a:t>
            </a:r>
          </a:p>
          <a:p>
            <a:pPr algn="ctr"/>
            <a:r>
              <a:rPr lang="ru-RU" sz="1200" b="1" dirty="0">
                <a:solidFill>
                  <a:srgbClr val="FF4FC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победитель</a:t>
            </a:r>
          </a:p>
          <a:p>
            <a:pPr algn="ctr"/>
            <a:endParaRPr lang="ru-RU" sz="1100" b="1" dirty="0">
              <a:solidFill>
                <a:srgbClr val="FF4FC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1F66687-D963-86FE-F9A9-EF97950B1F1F}"/>
              </a:ext>
            </a:extLst>
          </p:cNvPr>
          <p:cNvSpPr txBox="1"/>
          <p:nvPr/>
        </p:nvSpPr>
        <p:spPr>
          <a:xfrm>
            <a:off x="6198218" y="2148896"/>
            <a:ext cx="613056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профессиональный педагогический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«Лучшие педагогические практики в системе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образования» в рамках реализации приоритетного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Национального проекта «Образование»-</a:t>
            </a:r>
          </a:p>
          <a:p>
            <a:pPr algn="ctr"/>
            <a:r>
              <a:rPr lang="ru-RU" sz="1200" b="1" dirty="0">
                <a:solidFill>
                  <a:srgbClr val="FF4F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 ДО «ЦДТ» -</a:t>
            </a:r>
            <a:r>
              <a:rPr lang="ru-RU" sz="1200" b="1" dirty="0" err="1">
                <a:solidFill>
                  <a:srgbClr val="FF4F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Пищеров</a:t>
            </a:r>
            <a:r>
              <a:rPr lang="ru-RU" sz="1200" b="1" dirty="0">
                <a:solidFill>
                  <a:srgbClr val="FF4F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В.О, Резникова Н.А., </a:t>
            </a:r>
            <a:r>
              <a:rPr lang="ru-RU" sz="1200" b="1" dirty="0" err="1">
                <a:solidFill>
                  <a:srgbClr val="FF4F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Беркаева</a:t>
            </a:r>
            <a:r>
              <a:rPr lang="ru-RU" sz="1200" b="1" dirty="0">
                <a:solidFill>
                  <a:srgbClr val="FF4F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Я.А.-</a:t>
            </a:r>
            <a:endParaRPr lang="en-US" sz="1200" b="1" dirty="0">
              <a:solidFill>
                <a:srgbClr val="FF4FC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>
                <a:solidFill>
                  <a:srgbClr val="FF4F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en-US" sz="1200" b="1" dirty="0">
                <a:solidFill>
                  <a:srgbClr val="FF4F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1200" b="1" dirty="0">
                <a:solidFill>
                  <a:srgbClr val="FF4F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АНО</a:t>
            </a:r>
          </a:p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Wingdings" panose="05000000000000000000" pitchFamily="2" charset="2"/>
              <a:buChar char="q"/>
            </a:pP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41485C3-0F1D-349C-5C66-F10316B3AFC1}"/>
              </a:ext>
            </a:extLst>
          </p:cNvPr>
          <p:cNvSpPr txBox="1"/>
          <p:nvPr/>
        </p:nvSpPr>
        <p:spPr>
          <a:xfrm>
            <a:off x="6847247" y="1575660"/>
            <a:ext cx="47019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конкурс «Педагогический дебют» </a:t>
            </a:r>
          </a:p>
          <a:p>
            <a:pPr algn="ctr"/>
            <a:r>
              <a:rPr lang="ru-RU" sz="12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 ДО СШ «Каисса» Сюткина Светлана Сергеевна </a:t>
            </a:r>
          </a:p>
          <a:p>
            <a:pPr algn="ctr"/>
            <a:r>
              <a:rPr lang="ru-RU" sz="12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пройден заочный этап</a:t>
            </a:r>
            <a:endParaRPr lang="ru-RU" sz="1400" b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674D5064-5E71-7965-088C-BDA4244DB52B}"/>
              </a:ext>
            </a:extLst>
          </p:cNvPr>
          <p:cNvSpPr/>
          <p:nvPr/>
        </p:nvSpPr>
        <p:spPr>
          <a:xfrm>
            <a:off x="6742085" y="3902298"/>
            <a:ext cx="43405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v"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трелка: изогнутая вправо 1">
            <a:extLst>
              <a:ext uri="{FF2B5EF4-FFF2-40B4-BE49-F238E27FC236}">
                <a16:creationId xmlns:a16="http://schemas.microsoft.com/office/drawing/2014/main" id="{B08D52C9-C1DF-6D16-A084-A375A8D88FD1}"/>
              </a:ext>
            </a:extLst>
          </p:cNvPr>
          <p:cNvSpPr/>
          <p:nvPr/>
        </p:nvSpPr>
        <p:spPr>
          <a:xfrm rot="1569524">
            <a:off x="3040664" y="684442"/>
            <a:ext cx="609785" cy="73100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Стрелка: изогнутая вправо 4">
            <a:extLst>
              <a:ext uri="{FF2B5EF4-FFF2-40B4-BE49-F238E27FC236}">
                <a16:creationId xmlns:a16="http://schemas.microsoft.com/office/drawing/2014/main" id="{4AA83F33-072D-2296-8BFB-9B5DAE8E7806}"/>
              </a:ext>
            </a:extLst>
          </p:cNvPr>
          <p:cNvSpPr/>
          <p:nvPr/>
        </p:nvSpPr>
        <p:spPr>
          <a:xfrm rot="21115817" flipH="1">
            <a:off x="8613930" y="808155"/>
            <a:ext cx="571576" cy="73100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EC51D7A-951A-4942-A690-6510196DF7FE}"/>
              </a:ext>
            </a:extLst>
          </p:cNvPr>
          <p:cNvSpPr/>
          <p:nvPr/>
        </p:nvSpPr>
        <p:spPr>
          <a:xfrm>
            <a:off x="913926" y="3151286"/>
            <a:ext cx="5067822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Краевой конкурс «Лучшие практики обеспечения</a:t>
            </a:r>
          </a:p>
          <a:p>
            <a:pPr algn="ctr"/>
            <a:r>
              <a:rPr lang="ru-RU" sz="1200" b="1" dirty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доступности дополнительного образования</a:t>
            </a:r>
          </a:p>
          <a:p>
            <a:pPr algn="ctr"/>
            <a:r>
              <a:rPr lang="ru-RU" sz="1200" b="1" dirty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детей Краснодарского края»</a:t>
            </a:r>
          </a:p>
          <a:p>
            <a:pPr algn="ctr"/>
            <a:r>
              <a:rPr lang="ru-RU" sz="1200" b="1" dirty="0">
                <a:solidFill>
                  <a:srgbClr val="D6009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МБУ ДО ЦДО ИРЦ «Школьник-2» </a:t>
            </a:r>
          </a:p>
          <a:p>
            <a:pPr algn="ctr"/>
            <a:r>
              <a:rPr lang="ru-RU" sz="1200" b="1" dirty="0">
                <a:solidFill>
                  <a:srgbClr val="D6009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200" b="1" dirty="0" err="1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Болелова</a:t>
            </a:r>
            <a:r>
              <a:rPr lang="ru-RU" sz="1200" b="1" dirty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Виктория Валериевна –Призёр</a:t>
            </a:r>
          </a:p>
          <a:p>
            <a:pPr algn="ctr"/>
            <a:r>
              <a:rPr lang="ru-RU" sz="1200" b="1" dirty="0">
                <a:solidFill>
                  <a:srgbClr val="D6009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МБУ ДО СШ «Ника» -Бизяева М.В.-Лауреат</a:t>
            </a:r>
            <a:endParaRPr lang="ru-RU" sz="1200" b="1" dirty="0">
              <a:solidFill>
                <a:srgbClr val="D6009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1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1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6E9387C-7DEC-432F-BDAF-3083A57211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13339">
            <a:off x="242490" y="2997152"/>
            <a:ext cx="1419912" cy="9028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D70FAE-A6CA-4C8A-9A56-2AD6541CD5D5}"/>
              </a:ext>
            </a:extLst>
          </p:cNvPr>
          <p:cNvSpPr txBox="1"/>
          <p:nvPr/>
        </p:nvSpPr>
        <p:spPr>
          <a:xfrm>
            <a:off x="5818108" y="3939163"/>
            <a:ext cx="61085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Краевой конкурс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проф.мастерства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среди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пед.работников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осуществляющих обучение детей по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доп.общеобразовательным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программам в области физкультуры и спорта</a:t>
            </a:r>
          </a:p>
          <a:p>
            <a:pPr algn="ctr"/>
            <a:r>
              <a:rPr lang="ru-RU" sz="1200" dirty="0"/>
              <a:t> </a:t>
            </a:r>
            <a:r>
              <a:rPr lang="ru-RU" sz="1200" b="1" dirty="0">
                <a:solidFill>
                  <a:srgbClr val="FF4F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МАУ ДО СШ «Надежда» Блохина Дарья Аркадьевна</a:t>
            </a:r>
          </a:p>
          <a:p>
            <a:pPr algn="ctr"/>
            <a:r>
              <a:rPr lang="ru-RU" sz="1200" b="1" dirty="0">
                <a:solidFill>
                  <a:srgbClr val="FF4F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место в муниципальном этапе, 3 место краевой этап.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7C8D4EF-1C61-4AD0-B2AC-2772E87EF1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28281">
            <a:off x="5592737" y="2091957"/>
            <a:ext cx="1366834" cy="131011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6851" y="4890411"/>
            <a:ext cx="1976711" cy="142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7012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3278" y="2332296"/>
            <a:ext cx="2395708" cy="17559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5409" t="1" r="26150" b="-3641"/>
          <a:stretch/>
        </p:blipFill>
        <p:spPr>
          <a:xfrm>
            <a:off x="3478683" y="2005559"/>
            <a:ext cx="2971052" cy="2216580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6" name="Группа 18">
            <a:extLst>
              <a:ext uri="{FF2B5EF4-FFF2-40B4-BE49-F238E27FC236}">
                <a16:creationId xmlns:a16="http://schemas.microsoft.com/office/drawing/2014/main" id="{85486403-553D-458C-8379-7360716C21CF}"/>
              </a:ext>
            </a:extLst>
          </p:cNvPr>
          <p:cNvGrpSpPr/>
          <p:nvPr/>
        </p:nvGrpSpPr>
        <p:grpSpPr>
          <a:xfrm>
            <a:off x="0" y="6512125"/>
            <a:ext cx="12192000" cy="337727"/>
            <a:chOff x="0" y="6548682"/>
            <a:chExt cx="12192000" cy="322376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38" y="25577"/>
            <a:ext cx="1005488" cy="85691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6FA5FFF-D700-468A-B906-A98AA684B4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85" y="78663"/>
            <a:ext cx="11128229" cy="768544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013C459-A295-42DD-B458-44A9DB92FA58}"/>
              </a:ext>
            </a:extLst>
          </p:cNvPr>
          <p:cNvSpPr/>
          <p:nvPr/>
        </p:nvSpPr>
        <p:spPr>
          <a:xfrm>
            <a:off x="759471" y="69313"/>
            <a:ext cx="109102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ПО ФОРМИРОВАНИЮ СОВРЕМЕННОЙ СИСТЕМЫ сопровождения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 совершенствования профессионального мастерства педагогических </a:t>
            </a:r>
            <a:b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управленческих кадров сферы дополнительного образования детей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BEE2D7BA-7259-45D2-A7DD-503D77EF62EC}"/>
              </a:ext>
            </a:extLst>
          </p:cNvPr>
          <p:cNvSpPr/>
          <p:nvPr/>
        </p:nvSpPr>
        <p:spPr>
          <a:xfrm>
            <a:off x="3507902" y="889258"/>
            <a:ext cx="4211624" cy="1006713"/>
          </a:xfrm>
          <a:custGeom>
            <a:avLst/>
            <a:gdLst>
              <a:gd name="connsiteX0" fmla="*/ 0 w 7281740"/>
              <a:gd name="connsiteY0" fmla="*/ 1113067 h 2226134"/>
              <a:gd name="connsiteX1" fmla="*/ 3640870 w 7281740"/>
              <a:gd name="connsiteY1" fmla="*/ 0 h 2226134"/>
              <a:gd name="connsiteX2" fmla="*/ 7281740 w 7281740"/>
              <a:gd name="connsiteY2" fmla="*/ 1113067 h 2226134"/>
              <a:gd name="connsiteX3" fmla="*/ 3640870 w 7281740"/>
              <a:gd name="connsiteY3" fmla="*/ 2226134 h 2226134"/>
              <a:gd name="connsiteX4" fmla="*/ 0 w 7281740"/>
              <a:gd name="connsiteY4" fmla="*/ 1113067 h 2226134"/>
              <a:gd name="connsiteX0" fmla="*/ 93089 w 7374829"/>
              <a:gd name="connsiteY0" fmla="*/ 722542 h 1835609"/>
              <a:gd name="connsiteX1" fmla="*/ 2076609 w 7374829"/>
              <a:gd name="connsiteY1" fmla="*/ 0 h 1835609"/>
              <a:gd name="connsiteX2" fmla="*/ 7374829 w 7374829"/>
              <a:gd name="connsiteY2" fmla="*/ 722542 h 1835609"/>
              <a:gd name="connsiteX3" fmla="*/ 3733959 w 7374829"/>
              <a:gd name="connsiteY3" fmla="*/ 1835609 h 1835609"/>
              <a:gd name="connsiteX4" fmla="*/ 93089 w 7374829"/>
              <a:gd name="connsiteY4" fmla="*/ 722542 h 1835609"/>
              <a:gd name="connsiteX0" fmla="*/ 93089 w 7405850"/>
              <a:gd name="connsiteY0" fmla="*/ 772432 h 1885499"/>
              <a:gd name="connsiteX1" fmla="*/ 2076609 w 7405850"/>
              <a:gd name="connsiteY1" fmla="*/ 49890 h 1885499"/>
              <a:gd name="connsiteX2" fmla="*/ 5302181 w 7405850"/>
              <a:gd name="connsiteY2" fmla="*/ 141069 h 1885499"/>
              <a:gd name="connsiteX3" fmla="*/ 7374829 w 7405850"/>
              <a:gd name="connsiteY3" fmla="*/ 772432 h 1885499"/>
              <a:gd name="connsiteX4" fmla="*/ 3733959 w 7405850"/>
              <a:gd name="connsiteY4" fmla="*/ 1885499 h 1885499"/>
              <a:gd name="connsiteX5" fmla="*/ 93089 w 7405850"/>
              <a:gd name="connsiteY5" fmla="*/ 772432 h 1885499"/>
              <a:gd name="connsiteX0" fmla="*/ 41205 w 7454038"/>
              <a:gd name="connsiteY0" fmla="*/ 763804 h 1876871"/>
              <a:gd name="connsiteX1" fmla="*/ 2024725 w 7454038"/>
              <a:gd name="connsiteY1" fmla="*/ 41262 h 1876871"/>
              <a:gd name="connsiteX2" fmla="*/ 6621897 w 7454038"/>
              <a:gd name="connsiteY2" fmla="*/ 161016 h 1876871"/>
              <a:gd name="connsiteX3" fmla="*/ 7322945 w 7454038"/>
              <a:gd name="connsiteY3" fmla="*/ 763804 h 1876871"/>
              <a:gd name="connsiteX4" fmla="*/ 3682075 w 7454038"/>
              <a:gd name="connsiteY4" fmla="*/ 1876871 h 1876871"/>
              <a:gd name="connsiteX5" fmla="*/ 41205 w 7454038"/>
              <a:gd name="connsiteY5" fmla="*/ 763804 h 1876871"/>
              <a:gd name="connsiteX0" fmla="*/ 129325 w 7542158"/>
              <a:gd name="connsiteY0" fmla="*/ 728026 h 1841093"/>
              <a:gd name="connsiteX1" fmla="*/ 1379420 w 7542158"/>
              <a:gd name="connsiteY1" fmla="*/ 53109 h 1841093"/>
              <a:gd name="connsiteX2" fmla="*/ 6710017 w 7542158"/>
              <a:gd name="connsiteY2" fmla="*/ 125238 h 1841093"/>
              <a:gd name="connsiteX3" fmla="*/ 7411065 w 7542158"/>
              <a:gd name="connsiteY3" fmla="*/ 728026 h 1841093"/>
              <a:gd name="connsiteX4" fmla="*/ 3770195 w 7542158"/>
              <a:gd name="connsiteY4" fmla="*/ 1841093 h 1841093"/>
              <a:gd name="connsiteX5" fmla="*/ 129325 w 7542158"/>
              <a:gd name="connsiteY5" fmla="*/ 728026 h 1841093"/>
              <a:gd name="connsiteX0" fmla="*/ 128689 w 7541522"/>
              <a:gd name="connsiteY0" fmla="*/ 728026 h 1412468"/>
              <a:gd name="connsiteX1" fmla="*/ 1378784 w 7541522"/>
              <a:gd name="connsiteY1" fmla="*/ 53109 h 1412468"/>
              <a:gd name="connsiteX2" fmla="*/ 6709381 w 7541522"/>
              <a:gd name="connsiteY2" fmla="*/ 125238 h 1412468"/>
              <a:gd name="connsiteX3" fmla="*/ 7410429 w 7541522"/>
              <a:gd name="connsiteY3" fmla="*/ 728026 h 1412468"/>
              <a:gd name="connsiteX4" fmla="*/ 3760034 w 7541522"/>
              <a:gd name="connsiteY4" fmla="*/ 1412468 h 1412468"/>
              <a:gd name="connsiteX5" fmla="*/ 128689 w 7541522"/>
              <a:gd name="connsiteY5" fmla="*/ 728026 h 1412468"/>
              <a:gd name="connsiteX0" fmla="*/ 15911 w 7428744"/>
              <a:gd name="connsiteY0" fmla="*/ 728026 h 1469618"/>
              <a:gd name="connsiteX1" fmla="*/ 1266006 w 7428744"/>
              <a:gd name="connsiteY1" fmla="*/ 53109 h 1469618"/>
              <a:gd name="connsiteX2" fmla="*/ 6596603 w 7428744"/>
              <a:gd name="connsiteY2" fmla="*/ 125238 h 1469618"/>
              <a:gd name="connsiteX3" fmla="*/ 7297651 w 7428744"/>
              <a:gd name="connsiteY3" fmla="*/ 728026 h 1469618"/>
              <a:gd name="connsiteX4" fmla="*/ 1780356 w 7428744"/>
              <a:gd name="connsiteY4" fmla="*/ 1469618 h 1469618"/>
              <a:gd name="connsiteX5" fmla="*/ 15911 w 7428744"/>
              <a:gd name="connsiteY5" fmla="*/ 728026 h 1469618"/>
              <a:gd name="connsiteX0" fmla="*/ 15911 w 7445192"/>
              <a:gd name="connsiteY0" fmla="*/ 728026 h 1493591"/>
              <a:gd name="connsiteX1" fmla="*/ 1266006 w 7445192"/>
              <a:gd name="connsiteY1" fmla="*/ 53109 h 1493591"/>
              <a:gd name="connsiteX2" fmla="*/ 6596603 w 7445192"/>
              <a:gd name="connsiteY2" fmla="*/ 125238 h 1493591"/>
              <a:gd name="connsiteX3" fmla="*/ 7297651 w 7445192"/>
              <a:gd name="connsiteY3" fmla="*/ 728026 h 1493591"/>
              <a:gd name="connsiteX4" fmla="*/ 4805902 w 7445192"/>
              <a:gd name="connsiteY4" fmla="*/ 1258713 h 1493591"/>
              <a:gd name="connsiteX5" fmla="*/ 1780356 w 7445192"/>
              <a:gd name="connsiteY5" fmla="*/ 1469618 h 1493591"/>
              <a:gd name="connsiteX6" fmla="*/ 15911 w 7445192"/>
              <a:gd name="connsiteY6" fmla="*/ 728026 h 1493591"/>
              <a:gd name="connsiteX0" fmla="*/ 15911 w 7445192"/>
              <a:gd name="connsiteY0" fmla="*/ 728026 h 1506511"/>
              <a:gd name="connsiteX1" fmla="*/ 1266006 w 7445192"/>
              <a:gd name="connsiteY1" fmla="*/ 53109 h 1506511"/>
              <a:gd name="connsiteX2" fmla="*/ 6596603 w 7445192"/>
              <a:gd name="connsiteY2" fmla="*/ 125238 h 1506511"/>
              <a:gd name="connsiteX3" fmla="*/ 7297651 w 7445192"/>
              <a:gd name="connsiteY3" fmla="*/ 728026 h 1506511"/>
              <a:gd name="connsiteX4" fmla="*/ 6739477 w 7445192"/>
              <a:gd name="connsiteY4" fmla="*/ 1325388 h 1506511"/>
              <a:gd name="connsiteX5" fmla="*/ 1780356 w 7445192"/>
              <a:gd name="connsiteY5" fmla="*/ 1469618 h 1506511"/>
              <a:gd name="connsiteX6" fmla="*/ 15911 w 7445192"/>
              <a:gd name="connsiteY6" fmla="*/ 728026 h 1506511"/>
              <a:gd name="connsiteX0" fmla="*/ 970 w 7430251"/>
              <a:gd name="connsiteY0" fmla="*/ 728026 h 1490912"/>
              <a:gd name="connsiteX1" fmla="*/ 1251065 w 7430251"/>
              <a:gd name="connsiteY1" fmla="*/ 53109 h 1490912"/>
              <a:gd name="connsiteX2" fmla="*/ 6581662 w 7430251"/>
              <a:gd name="connsiteY2" fmla="*/ 125238 h 1490912"/>
              <a:gd name="connsiteX3" fmla="*/ 7282710 w 7430251"/>
              <a:gd name="connsiteY3" fmla="*/ 728026 h 1490912"/>
              <a:gd name="connsiteX4" fmla="*/ 6724536 w 7430251"/>
              <a:gd name="connsiteY4" fmla="*/ 1325388 h 1490912"/>
              <a:gd name="connsiteX5" fmla="*/ 1346315 w 7430251"/>
              <a:gd name="connsiteY5" fmla="*/ 1450568 h 1490912"/>
              <a:gd name="connsiteX6" fmla="*/ 970 w 7430251"/>
              <a:gd name="connsiteY6" fmla="*/ 728026 h 1490912"/>
              <a:gd name="connsiteX0" fmla="*/ 910 w 7430191"/>
              <a:gd name="connsiteY0" fmla="*/ 728026 h 1475914"/>
              <a:gd name="connsiteX1" fmla="*/ 1251005 w 7430191"/>
              <a:gd name="connsiteY1" fmla="*/ 53109 h 1475914"/>
              <a:gd name="connsiteX2" fmla="*/ 6581602 w 7430191"/>
              <a:gd name="connsiteY2" fmla="*/ 125238 h 1475914"/>
              <a:gd name="connsiteX3" fmla="*/ 7282650 w 7430191"/>
              <a:gd name="connsiteY3" fmla="*/ 728026 h 1475914"/>
              <a:gd name="connsiteX4" fmla="*/ 6724476 w 7430191"/>
              <a:gd name="connsiteY4" fmla="*/ 1325388 h 1475914"/>
              <a:gd name="connsiteX5" fmla="*/ 1184330 w 7430191"/>
              <a:gd name="connsiteY5" fmla="*/ 1431518 h 1475914"/>
              <a:gd name="connsiteX6" fmla="*/ 910 w 7430191"/>
              <a:gd name="connsiteY6" fmla="*/ 728026 h 1475914"/>
              <a:gd name="connsiteX0" fmla="*/ 435 w 7429716"/>
              <a:gd name="connsiteY0" fmla="*/ 728026 h 1475914"/>
              <a:gd name="connsiteX1" fmla="*/ 1250530 w 7429716"/>
              <a:gd name="connsiteY1" fmla="*/ 53109 h 1475914"/>
              <a:gd name="connsiteX2" fmla="*/ 6581127 w 7429716"/>
              <a:gd name="connsiteY2" fmla="*/ 125238 h 1475914"/>
              <a:gd name="connsiteX3" fmla="*/ 7282175 w 7429716"/>
              <a:gd name="connsiteY3" fmla="*/ 728026 h 1475914"/>
              <a:gd name="connsiteX4" fmla="*/ 6724001 w 7429716"/>
              <a:gd name="connsiteY4" fmla="*/ 1325388 h 1475914"/>
              <a:gd name="connsiteX5" fmla="*/ 1202905 w 7429716"/>
              <a:gd name="connsiteY5" fmla="*/ 1431518 h 1475914"/>
              <a:gd name="connsiteX6" fmla="*/ 435 w 7429716"/>
              <a:gd name="connsiteY6" fmla="*/ 728026 h 1475914"/>
              <a:gd name="connsiteX0" fmla="*/ 29084 w 7458365"/>
              <a:gd name="connsiteY0" fmla="*/ 674917 h 1422805"/>
              <a:gd name="connsiteX1" fmla="*/ 447099 w 7458365"/>
              <a:gd name="connsiteY1" fmla="*/ 167379 h 1422805"/>
              <a:gd name="connsiteX2" fmla="*/ 1279179 w 7458365"/>
              <a:gd name="connsiteY2" fmla="*/ 0 h 1422805"/>
              <a:gd name="connsiteX3" fmla="*/ 6609776 w 7458365"/>
              <a:gd name="connsiteY3" fmla="*/ 72129 h 1422805"/>
              <a:gd name="connsiteX4" fmla="*/ 7310824 w 7458365"/>
              <a:gd name="connsiteY4" fmla="*/ 674917 h 1422805"/>
              <a:gd name="connsiteX5" fmla="*/ 6752650 w 7458365"/>
              <a:gd name="connsiteY5" fmla="*/ 1272279 h 1422805"/>
              <a:gd name="connsiteX6" fmla="*/ 1231554 w 7458365"/>
              <a:gd name="connsiteY6" fmla="*/ 1378409 h 1422805"/>
              <a:gd name="connsiteX7" fmla="*/ 29084 w 7458365"/>
              <a:gd name="connsiteY7" fmla="*/ 674917 h 1422805"/>
              <a:gd name="connsiteX0" fmla="*/ 22970 w 7452251"/>
              <a:gd name="connsiteY0" fmla="*/ 685653 h 1433541"/>
              <a:gd name="connsiteX1" fmla="*/ 498135 w 7452251"/>
              <a:gd name="connsiteY1" fmla="*/ 330515 h 1433541"/>
              <a:gd name="connsiteX2" fmla="*/ 1273065 w 7452251"/>
              <a:gd name="connsiteY2" fmla="*/ 10736 h 1433541"/>
              <a:gd name="connsiteX3" fmla="*/ 6603662 w 7452251"/>
              <a:gd name="connsiteY3" fmla="*/ 82865 h 1433541"/>
              <a:gd name="connsiteX4" fmla="*/ 7304710 w 7452251"/>
              <a:gd name="connsiteY4" fmla="*/ 685653 h 1433541"/>
              <a:gd name="connsiteX5" fmla="*/ 6746536 w 7452251"/>
              <a:gd name="connsiteY5" fmla="*/ 1283015 h 1433541"/>
              <a:gd name="connsiteX6" fmla="*/ 1225440 w 7452251"/>
              <a:gd name="connsiteY6" fmla="*/ 1389145 h 1433541"/>
              <a:gd name="connsiteX7" fmla="*/ 22970 w 7452251"/>
              <a:gd name="connsiteY7" fmla="*/ 685653 h 1433541"/>
              <a:gd name="connsiteX0" fmla="*/ 22970 w 7452251"/>
              <a:gd name="connsiteY0" fmla="*/ 685653 h 1433541"/>
              <a:gd name="connsiteX1" fmla="*/ 498135 w 7452251"/>
              <a:gd name="connsiteY1" fmla="*/ 330515 h 1433541"/>
              <a:gd name="connsiteX2" fmla="*/ 1273065 w 7452251"/>
              <a:gd name="connsiteY2" fmla="*/ 10736 h 1433541"/>
              <a:gd name="connsiteX3" fmla="*/ 6603662 w 7452251"/>
              <a:gd name="connsiteY3" fmla="*/ 82865 h 1433541"/>
              <a:gd name="connsiteX4" fmla="*/ 7304710 w 7452251"/>
              <a:gd name="connsiteY4" fmla="*/ 685653 h 1433541"/>
              <a:gd name="connsiteX5" fmla="*/ 6746536 w 7452251"/>
              <a:gd name="connsiteY5" fmla="*/ 1283015 h 1433541"/>
              <a:gd name="connsiteX6" fmla="*/ 1225440 w 7452251"/>
              <a:gd name="connsiteY6" fmla="*/ 1389145 h 1433541"/>
              <a:gd name="connsiteX7" fmla="*/ 22970 w 7452251"/>
              <a:gd name="connsiteY7" fmla="*/ 685653 h 1433541"/>
              <a:gd name="connsiteX0" fmla="*/ 39379 w 7259110"/>
              <a:gd name="connsiteY0" fmla="*/ 752328 h 1428620"/>
              <a:gd name="connsiteX1" fmla="*/ 304994 w 7259110"/>
              <a:gd name="connsiteY1" fmla="*/ 330515 h 1428620"/>
              <a:gd name="connsiteX2" fmla="*/ 1079924 w 7259110"/>
              <a:gd name="connsiteY2" fmla="*/ 10736 h 1428620"/>
              <a:gd name="connsiteX3" fmla="*/ 6410521 w 7259110"/>
              <a:gd name="connsiteY3" fmla="*/ 82865 h 1428620"/>
              <a:gd name="connsiteX4" fmla="*/ 7111569 w 7259110"/>
              <a:gd name="connsiteY4" fmla="*/ 685653 h 1428620"/>
              <a:gd name="connsiteX5" fmla="*/ 6553395 w 7259110"/>
              <a:gd name="connsiteY5" fmla="*/ 1283015 h 1428620"/>
              <a:gd name="connsiteX6" fmla="*/ 1032299 w 7259110"/>
              <a:gd name="connsiteY6" fmla="*/ 1389145 h 1428620"/>
              <a:gd name="connsiteX7" fmla="*/ 39379 w 7259110"/>
              <a:gd name="connsiteY7" fmla="*/ 752328 h 1428620"/>
              <a:gd name="connsiteX0" fmla="*/ 99627 w 7319358"/>
              <a:gd name="connsiteY0" fmla="*/ 752328 h 1428620"/>
              <a:gd name="connsiteX1" fmla="*/ 365242 w 7319358"/>
              <a:gd name="connsiteY1" fmla="*/ 330515 h 1428620"/>
              <a:gd name="connsiteX2" fmla="*/ 1140172 w 7319358"/>
              <a:gd name="connsiteY2" fmla="*/ 10736 h 1428620"/>
              <a:gd name="connsiteX3" fmla="*/ 6470769 w 7319358"/>
              <a:gd name="connsiteY3" fmla="*/ 82865 h 1428620"/>
              <a:gd name="connsiteX4" fmla="*/ 7171817 w 7319358"/>
              <a:gd name="connsiteY4" fmla="*/ 685653 h 1428620"/>
              <a:gd name="connsiteX5" fmla="*/ 6613643 w 7319358"/>
              <a:gd name="connsiteY5" fmla="*/ 1283015 h 1428620"/>
              <a:gd name="connsiteX6" fmla="*/ 1092547 w 7319358"/>
              <a:gd name="connsiteY6" fmla="*/ 1389145 h 1428620"/>
              <a:gd name="connsiteX7" fmla="*/ 99627 w 7319358"/>
              <a:gd name="connsiteY7" fmla="*/ 752328 h 1428620"/>
              <a:gd name="connsiteX0" fmla="*/ 170105 w 7389836"/>
              <a:gd name="connsiteY0" fmla="*/ 752328 h 1428620"/>
              <a:gd name="connsiteX1" fmla="*/ 435720 w 7389836"/>
              <a:gd name="connsiteY1" fmla="*/ 330515 h 1428620"/>
              <a:gd name="connsiteX2" fmla="*/ 1210650 w 7389836"/>
              <a:gd name="connsiteY2" fmla="*/ 10736 h 1428620"/>
              <a:gd name="connsiteX3" fmla="*/ 6541247 w 7389836"/>
              <a:gd name="connsiteY3" fmla="*/ 82865 h 1428620"/>
              <a:gd name="connsiteX4" fmla="*/ 7242295 w 7389836"/>
              <a:gd name="connsiteY4" fmla="*/ 685653 h 1428620"/>
              <a:gd name="connsiteX5" fmla="*/ 6684121 w 7389836"/>
              <a:gd name="connsiteY5" fmla="*/ 1283015 h 1428620"/>
              <a:gd name="connsiteX6" fmla="*/ 1163025 w 7389836"/>
              <a:gd name="connsiteY6" fmla="*/ 1389145 h 1428620"/>
              <a:gd name="connsiteX7" fmla="*/ 170105 w 7389836"/>
              <a:gd name="connsiteY7" fmla="*/ 752328 h 1428620"/>
              <a:gd name="connsiteX0" fmla="*/ 170105 w 7389836"/>
              <a:gd name="connsiteY0" fmla="*/ 752328 h 1445503"/>
              <a:gd name="connsiteX1" fmla="*/ 435720 w 7389836"/>
              <a:gd name="connsiteY1" fmla="*/ 330515 h 1445503"/>
              <a:gd name="connsiteX2" fmla="*/ 1210650 w 7389836"/>
              <a:gd name="connsiteY2" fmla="*/ 10736 h 1445503"/>
              <a:gd name="connsiteX3" fmla="*/ 6541247 w 7389836"/>
              <a:gd name="connsiteY3" fmla="*/ 82865 h 1445503"/>
              <a:gd name="connsiteX4" fmla="*/ 7242295 w 7389836"/>
              <a:gd name="connsiteY4" fmla="*/ 685653 h 1445503"/>
              <a:gd name="connsiteX5" fmla="*/ 6684121 w 7389836"/>
              <a:gd name="connsiteY5" fmla="*/ 1283015 h 1445503"/>
              <a:gd name="connsiteX6" fmla="*/ 1163025 w 7389836"/>
              <a:gd name="connsiteY6" fmla="*/ 1389145 h 1445503"/>
              <a:gd name="connsiteX7" fmla="*/ 170105 w 7389836"/>
              <a:gd name="connsiteY7" fmla="*/ 752328 h 144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89836" h="1445503">
                <a:moveTo>
                  <a:pt x="170105" y="752328"/>
                </a:moveTo>
                <a:cubicBezTo>
                  <a:pt x="-255913" y="585415"/>
                  <a:pt x="227371" y="443001"/>
                  <a:pt x="435720" y="330515"/>
                </a:cubicBezTo>
                <a:cubicBezTo>
                  <a:pt x="501194" y="170404"/>
                  <a:pt x="193062" y="52011"/>
                  <a:pt x="1210650" y="10736"/>
                </a:cubicBezTo>
                <a:cubicBezTo>
                  <a:pt x="2228238" y="-30539"/>
                  <a:pt x="4764381" y="58822"/>
                  <a:pt x="6541247" y="82865"/>
                </a:cubicBezTo>
                <a:cubicBezTo>
                  <a:pt x="7424284" y="203289"/>
                  <a:pt x="7540745" y="496741"/>
                  <a:pt x="7242295" y="685653"/>
                </a:cubicBezTo>
                <a:cubicBezTo>
                  <a:pt x="6943845" y="874565"/>
                  <a:pt x="7603670" y="1159416"/>
                  <a:pt x="6684121" y="1283015"/>
                </a:cubicBezTo>
                <a:cubicBezTo>
                  <a:pt x="5764572" y="1406614"/>
                  <a:pt x="2543969" y="1515693"/>
                  <a:pt x="1163025" y="1389145"/>
                </a:cubicBezTo>
                <a:cubicBezTo>
                  <a:pt x="-217919" y="1262597"/>
                  <a:pt x="596123" y="919241"/>
                  <a:pt x="170105" y="752328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профессионального мастерства, передача педагогического опыта  в рамках года «Педагога и наставника»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496099" y="1078364"/>
            <a:ext cx="467994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4CBB03-3C08-A48E-3DBB-8EB0D5E1044B}"/>
              </a:ext>
            </a:extLst>
          </p:cNvPr>
          <p:cNvSpPr txBox="1"/>
          <p:nvPr/>
        </p:nvSpPr>
        <p:spPr>
          <a:xfrm>
            <a:off x="108938" y="3759805"/>
            <a:ext cx="45955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акции «Скажи спасибо учителю»</a:t>
            </a:r>
          </a:p>
          <a:p>
            <a:pPr algn="ctr"/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https://vk.com/@dtdm_novoros-istoriya-v-licah-pedagogicheskii-albom?anchor=lesik-vitaliy-andreevich</a:t>
            </a:r>
            <a:r>
              <a:rPr lang="ru-RU" sz="12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200" b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2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https://vk.com/dtdm_novoros?w=wall-68094505_1516</a:t>
            </a:r>
            <a:r>
              <a:rPr lang="ru-RU" sz="12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200" b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2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https://vk.com/dtdm_novoros?z=photo-68094505_457247359%2Falbum-68094505_00%2Frev</a:t>
            </a:r>
            <a:r>
              <a:rPr lang="ru-RU" sz="12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200" b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C73028F-6C0F-F59A-CD24-6907B5CEB471}"/>
              </a:ext>
            </a:extLst>
          </p:cNvPr>
          <p:cNvSpPr txBox="1"/>
          <p:nvPr/>
        </p:nvSpPr>
        <p:spPr>
          <a:xfrm>
            <a:off x="7926498" y="1164415"/>
            <a:ext cx="4422960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Баннер с фотографиями педагогов</a:t>
            </a:r>
          </a:p>
          <a:p>
            <a:pPr algn="ctr"/>
            <a:r>
              <a:rPr lang="ru-RU" sz="1400" b="1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банер</a:t>
            </a:r>
            <a:r>
              <a:rPr lang="ru-RU" sz="14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размещен - Сухумское шоссе, в районе остановки ЦЗ Пролетарий </a:t>
            </a:r>
          </a:p>
          <a:p>
            <a:pPr algn="ctr"/>
            <a:r>
              <a:rPr lang="ru-RU" sz="14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https://vk.com/dtdm_novoros?w=wall-68094505_1522%2Fall</a:t>
            </a:r>
            <a:r>
              <a:rPr lang="ru-RU" sz="14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algn="ctr"/>
            <a:r>
              <a:rPr lang="ru-RU" sz="16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1F66687-D963-86FE-F9A9-EF97950B1F1F}"/>
              </a:ext>
            </a:extLst>
          </p:cNvPr>
          <p:cNvSpPr txBox="1"/>
          <p:nvPr/>
        </p:nvSpPr>
        <p:spPr>
          <a:xfrm>
            <a:off x="87969" y="2333130"/>
            <a:ext cx="37646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Ведение на сайтах  МБУ ДО ДТДМ и др. учреждений города, в социальных сетях </a:t>
            </a:r>
            <a:r>
              <a:rPr lang="ru-RU" sz="1200" b="1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ВКонтакте</a:t>
            </a:r>
            <a:r>
              <a:rPr lang="ru-RU" sz="12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b="1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телеграм</a:t>
            </a:r>
            <a:r>
              <a:rPr lang="ru-RU" sz="12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одноклассники рубрики «Педагогический альбом» о педагогах дополнительного образования, руководителям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E67031-4257-D494-6E28-1D419DB1BEA0}"/>
              </a:ext>
            </a:extLst>
          </p:cNvPr>
          <p:cNvSpPr txBox="1"/>
          <p:nvPr/>
        </p:nvSpPr>
        <p:spPr>
          <a:xfrm>
            <a:off x="6649804" y="4106060"/>
            <a:ext cx="55614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акции «Наставление учителя»</a:t>
            </a:r>
          </a:p>
          <a:p>
            <a:pPr algn="ctr"/>
            <a:r>
              <a:rPr lang="en-US" sz="14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https://vk.com/video-68094505_456239246</a:t>
            </a:r>
            <a:endParaRPr lang="ru-RU" sz="1400" b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Цикл открытых занятий - 7 </a:t>
            </a:r>
          </a:p>
          <a:p>
            <a:pPr algn="ctr"/>
            <a:r>
              <a:rPr lang="ru-RU" sz="14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мастер-классов-11</a:t>
            </a:r>
          </a:p>
        </p:txBody>
      </p:sp>
      <p:sp>
        <p:nvSpPr>
          <p:cNvPr id="19" name="Стрелка: изогнутая влево 18">
            <a:extLst>
              <a:ext uri="{FF2B5EF4-FFF2-40B4-BE49-F238E27FC236}">
                <a16:creationId xmlns:a16="http://schemas.microsoft.com/office/drawing/2014/main" id="{F2F886EA-EFD6-8F0A-148D-DFE618EF8E76}"/>
              </a:ext>
            </a:extLst>
          </p:cNvPr>
          <p:cNvSpPr/>
          <p:nvPr/>
        </p:nvSpPr>
        <p:spPr>
          <a:xfrm rot="766030" flipH="1">
            <a:off x="2774612" y="947389"/>
            <a:ext cx="555729" cy="94217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Стрелка: изогнутая влево 12">
            <a:extLst>
              <a:ext uri="{FF2B5EF4-FFF2-40B4-BE49-F238E27FC236}">
                <a16:creationId xmlns:a16="http://schemas.microsoft.com/office/drawing/2014/main" id="{3F602FF2-4874-ED31-82CF-514A73A0FC8C}"/>
              </a:ext>
            </a:extLst>
          </p:cNvPr>
          <p:cNvSpPr/>
          <p:nvPr/>
        </p:nvSpPr>
        <p:spPr>
          <a:xfrm rot="20508460">
            <a:off x="7672249" y="896218"/>
            <a:ext cx="564852" cy="94217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8F80BA2-2392-4944-8829-8B9E98ECEA62}"/>
              </a:ext>
            </a:extLst>
          </p:cNvPr>
          <p:cNvSpPr/>
          <p:nvPr/>
        </p:nvSpPr>
        <p:spPr>
          <a:xfrm>
            <a:off x="-420426" y="5476992"/>
            <a:ext cx="73550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https://vk.com/dtdm_novoros?z=photo-68094505_457247356%2Falbum-68094505_00%2Frev</a:t>
            </a:r>
            <a:r>
              <a:rPr lang="ru-RU" sz="12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en-US" sz="12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https://vk.com/dtdm_novoros?z=photo-68094505_457247349%2Falbum-68094505_00%2Frev</a:t>
            </a:r>
            <a:r>
              <a:rPr lang="ru-RU" sz="12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en-US" sz="12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https://vk.com/@dtdm_novoros-istoriya-v-licah-pedagogicheskii-albom</a:t>
            </a:r>
            <a:r>
              <a:rPr lang="ru-RU" sz="12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en-US" sz="12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https://vk.com/video-68094505_456239248</a:t>
            </a:r>
            <a:r>
              <a:rPr lang="ru-RU" sz="12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b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D6D63AB-8F92-4FB0-BFCC-F3999AF06FAE}"/>
              </a:ext>
            </a:extLst>
          </p:cNvPr>
          <p:cNvSpPr/>
          <p:nvPr/>
        </p:nvSpPr>
        <p:spPr>
          <a:xfrm>
            <a:off x="855412" y="5098793"/>
            <a:ext cx="38039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акции «Скажи спасибо учителю»</a:t>
            </a: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6EA6045-B62F-4F40-90F3-5343FD0D33B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1959" y="809651"/>
            <a:ext cx="1429961" cy="142513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72939" y="2213179"/>
            <a:ext cx="2313550" cy="146333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34592" y="5218263"/>
            <a:ext cx="1569868" cy="117740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763285" y="5077121"/>
            <a:ext cx="1114185" cy="149300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091472" y="5218263"/>
            <a:ext cx="1752454" cy="10035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01535" y="4173324"/>
            <a:ext cx="1629283" cy="9502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4E14099-772D-4A4B-AC85-2D8F0614436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1959" y="809678"/>
            <a:ext cx="1429961" cy="142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769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7979498-14DB-78D6-4672-006A9F25D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162" y="958385"/>
            <a:ext cx="7370292" cy="375429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B471E3C-B46A-4119-A987-2E0E0B0E14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4" t="3925"/>
          <a:stretch/>
        </p:blipFill>
        <p:spPr>
          <a:xfrm>
            <a:off x="7133425" y="1050052"/>
            <a:ext cx="1985983" cy="1473114"/>
          </a:xfrm>
          <a:prstGeom prst="roundRect">
            <a:avLst/>
          </a:prstGeom>
        </p:spPr>
      </p:pic>
      <p:grpSp>
        <p:nvGrpSpPr>
          <p:cNvPr id="6" name="Группа 18">
            <a:extLst>
              <a:ext uri="{FF2B5EF4-FFF2-40B4-BE49-F238E27FC236}">
                <a16:creationId xmlns:a16="http://schemas.microsoft.com/office/drawing/2014/main" id="{85486403-553D-458C-8379-7360716C21CF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283" y="0"/>
            <a:ext cx="1005488" cy="85691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E5BA69A-9481-40B6-A83E-94A23C894C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1" y="-1483"/>
            <a:ext cx="11077574" cy="856916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88F1215-0D4E-45C7-8A44-CC8F9180551A}"/>
              </a:ext>
            </a:extLst>
          </p:cNvPr>
          <p:cNvSpPr/>
          <p:nvPr/>
        </p:nvSpPr>
        <p:spPr>
          <a:xfrm>
            <a:off x="874751" y="93599"/>
            <a:ext cx="115934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ПО РЕАЛИЗАЦИИ ДОПОЛНИТЕЛЬНЫХ ОБЩЕОБРАЗОВАТЕЛЬНЫХ ПРОГРАММ в СЕТЕВОЙ ФОРМЕ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C77AB62-3AE2-4A6D-9005-26BC20E00E6D}"/>
              </a:ext>
            </a:extLst>
          </p:cNvPr>
          <p:cNvSpPr/>
          <p:nvPr/>
        </p:nvSpPr>
        <p:spPr>
          <a:xfrm>
            <a:off x="127305" y="2015374"/>
            <a:ext cx="619959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D60093"/>
                </a:solidFill>
              </a:rPr>
              <a:t>16 дополнительных </a:t>
            </a:r>
          </a:p>
          <a:p>
            <a:pPr algn="ctr"/>
            <a:r>
              <a:rPr lang="ru-RU" b="1" dirty="0">
                <a:solidFill>
                  <a:srgbClr val="D60093"/>
                </a:solidFill>
              </a:rPr>
              <a:t>общеобразовательных программ:</a:t>
            </a:r>
          </a:p>
          <a:p>
            <a:pPr marL="171450" indent="-171450" algn="ctr"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FF0000"/>
                </a:solidFill>
              </a:rPr>
              <a:t>МБУ ДО «ЦДТ», </a:t>
            </a:r>
          </a:p>
          <a:p>
            <a:pPr marL="171450" indent="-171450" algn="ctr"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FF0000"/>
                </a:solidFill>
              </a:rPr>
              <a:t>МБУ ДО ЦДО ИРЦ «Школьник-2» ,</a:t>
            </a:r>
          </a:p>
          <a:p>
            <a:pPr marL="171450" indent="-171450" algn="ctr"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FF0000"/>
                </a:solidFill>
              </a:rPr>
              <a:t>МБУ ДО ДЮСШ «Каисса»,</a:t>
            </a:r>
          </a:p>
          <a:p>
            <a:pPr marL="171450" indent="-171450" algn="ctr"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FF0000"/>
                </a:solidFill>
              </a:rPr>
              <a:t>МБУ ДО ДТДМ</a:t>
            </a:r>
            <a:endParaRPr lang="ru-RU" sz="1400" b="1" dirty="0">
              <a:solidFill>
                <a:srgbClr val="FF0000"/>
              </a:solidFill>
            </a:endParaRPr>
          </a:p>
        </p:txBody>
      </p:sp>
      <p:pic>
        <p:nvPicPr>
          <p:cNvPr id="16" name="Рисунок 15" descr="C:\Users\Alla\AppData\Local\Microsoft\Windows\Temporary Internet Files\Content.Word\BhhEVfpgJbk.jpg">
            <a:extLst>
              <a:ext uri="{FF2B5EF4-FFF2-40B4-BE49-F238E27FC236}">
                <a16:creationId xmlns:a16="http://schemas.microsoft.com/office/drawing/2014/main" id="{2732F17A-E70A-40D5-81C3-8A00C296665E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88"/>
          <a:stretch/>
        </p:blipFill>
        <p:spPr bwMode="auto">
          <a:xfrm>
            <a:off x="7439237" y="2670532"/>
            <a:ext cx="1769950" cy="2121788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EFF8EC8-7C62-4C87-9B2E-B2AB679DB15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9983" y="4908609"/>
            <a:ext cx="2645441" cy="1478742"/>
          </a:xfrm>
          <a:prstGeom prst="roundRect">
            <a:avLst/>
          </a:prstGeom>
        </p:spPr>
      </p:pic>
      <p:pic>
        <p:nvPicPr>
          <p:cNvPr id="18" name="Рисунок 17" descr="C:\Users\Alla\AppData\Local\Microsoft\Windows\Temporary Internet Files\Content.Word\nJy92bikaDQ.JPG">
            <a:extLst>
              <a:ext uri="{FF2B5EF4-FFF2-40B4-BE49-F238E27FC236}">
                <a16:creationId xmlns:a16="http://schemas.microsoft.com/office/drawing/2014/main" id="{C6B0F3A1-A90B-4921-AE65-23ACCA783D28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847385" y="1053141"/>
            <a:ext cx="1867799" cy="1451294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17" name="Рисунок 16" descr="C:\Users\Alla\AppData\Local\Microsoft\Windows\Temporary Internet Files\Content.Word\I9LZRUKRiuA.JPG">
            <a:extLst>
              <a:ext uri="{FF2B5EF4-FFF2-40B4-BE49-F238E27FC236}">
                <a16:creationId xmlns:a16="http://schemas.microsoft.com/office/drawing/2014/main" id="{31325829-622A-4132-90E4-5128002262B8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4" t="9670" r="30141" b="34814"/>
          <a:stretch/>
        </p:blipFill>
        <p:spPr bwMode="auto">
          <a:xfrm>
            <a:off x="10015708" y="2697855"/>
            <a:ext cx="1699476" cy="2101521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87738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6215</TotalTime>
  <Words>1958</Words>
  <Application>Microsoft Office PowerPoint</Application>
  <PresentationFormat>Широкоэкранный</PresentationFormat>
  <Paragraphs>200</Paragraphs>
  <Slides>12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Wingdings</vt:lpstr>
      <vt:lpstr>YS Text</vt:lpstr>
      <vt:lpstr>Тема Office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Вебинары – 9 , в т.ч. по вопросам 13.01.2023- вебинар «Функционирование АИС «Навигатор» ДОД в краснодарском крае в 2023 г.» участники- специалисты, модераторы АИС» Навигатор» 07.02.2023г.-Муниципальным опорным центром города Новороссийска (Дворец творчества)  проведен зональный вебинар – совещание «Методическое сопровождение внедрения  Целевой модели развития дополнительного образования в муниципальных образованиях»  01. 03.2023г.- вебинар «Внедрение механизмов социального заказа в ДО  в 2023»  участники- руководитель МОЦ г. Новороссийска, Радченко Т.В.  и другие специалисты, занимающиеся вопросами ПФ ДОД.  Совещания-7, в т.ч. по вопросам 24.01.2023г.- «План работы муниципального опорного центра в 2023 году»,  участники- руководители УДО,  методисты 09.02.2023 -семинар – практикум: «От персонифицированного финансирования к социальному  заказу в ДО»-участники: Д.В. Сувернева, И.А. (гл.спец. УО), руководители УДО.  06.10. 2023 -инструктивно-методическое совещание  « Участие педагогов дополнительного образования г. Новороссийска в краевом конкурсе    «Лучшие практики обеспечения доступного дополнительного образования детей    Краснодарского края в 2023 году»»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RMC5</dc:creator>
  <cp:lastModifiedBy>Polina</cp:lastModifiedBy>
  <cp:revision>241</cp:revision>
  <cp:lastPrinted>2023-02-02T06:25:54Z</cp:lastPrinted>
  <dcterms:created xsi:type="dcterms:W3CDTF">2021-01-18T13:17:41Z</dcterms:created>
  <dcterms:modified xsi:type="dcterms:W3CDTF">2024-02-07T21:03:55Z</dcterms:modified>
</cp:coreProperties>
</file>