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59" r:id="rId4"/>
    <p:sldId id="261" r:id="rId5"/>
    <p:sldId id="262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6600"/>
    <a:srgbClr val="008238"/>
    <a:srgbClr val="009900"/>
    <a:srgbClr val="33CC33"/>
    <a:srgbClr val="669900"/>
    <a:srgbClr val="00CC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28" autoAdjust="0"/>
  </p:normalViewPr>
  <p:slideViewPr>
    <p:cSldViewPr snapToGrid="0">
      <p:cViewPr>
        <p:scale>
          <a:sx n="70" d="100"/>
          <a:sy n="70" d="100"/>
        </p:scale>
        <p:origin x="-7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FDE91-9D5E-43AF-9D16-D0806E49DF00}" type="doc">
      <dgm:prSet loTypeId="urn:microsoft.com/office/officeart/2005/8/layout/cycle3" loCatId="cycl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A8D7ED22-DE2B-4DF0-B7C6-D1B625AF6EB5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700" b="1" dirty="0" smtClean="0"/>
            <a:t>Осуществление методического, аналитического сопровождени</a:t>
          </a:r>
          <a:r>
            <a:rPr lang="ru-RU" sz="1600" b="1" dirty="0" smtClean="0"/>
            <a:t>я</a:t>
          </a:r>
          <a:endParaRPr lang="ru-RU" sz="1600" b="1" dirty="0"/>
        </a:p>
      </dgm:t>
    </dgm:pt>
    <dgm:pt modelId="{3FDDE11F-31A7-4CDF-ADBA-EED80156BFB6}" type="parTrans" cxnId="{2C6506E8-47DC-4274-84A3-7ED390957E39}">
      <dgm:prSet/>
      <dgm:spPr/>
      <dgm:t>
        <a:bodyPr/>
        <a:lstStyle/>
        <a:p>
          <a:endParaRPr lang="ru-RU"/>
        </a:p>
      </dgm:t>
    </dgm:pt>
    <dgm:pt modelId="{A63E25A0-F706-4CB6-AA7B-31120A2256A0}" type="sibTrans" cxnId="{2C6506E8-47DC-4274-84A3-7ED390957E39}">
      <dgm:prSet/>
      <dgm:spPr/>
      <dgm:t>
        <a:bodyPr/>
        <a:lstStyle/>
        <a:p>
          <a:endParaRPr lang="ru-RU"/>
        </a:p>
      </dgm:t>
    </dgm:pt>
    <dgm:pt modelId="{89562892-9777-422A-8A44-25C0A3B2E899}">
      <dgm:prSet phldrT="[Текст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Обеспечение развития профессионального мастерства работников сферы дополнительного образования детей Кубани </a:t>
          </a:r>
          <a:endParaRPr lang="ru-RU" b="1" dirty="0"/>
        </a:p>
      </dgm:t>
    </dgm:pt>
    <dgm:pt modelId="{491908C8-02D3-4636-89E0-A9E1DD3CD5A7}" type="parTrans" cxnId="{9774A97C-643A-413E-9C6E-6CF123C61FE2}">
      <dgm:prSet/>
      <dgm:spPr/>
      <dgm:t>
        <a:bodyPr/>
        <a:lstStyle/>
        <a:p>
          <a:endParaRPr lang="ru-RU"/>
        </a:p>
      </dgm:t>
    </dgm:pt>
    <dgm:pt modelId="{22B87F00-B35D-4208-AB00-2CF28A2DBCE8}" type="sibTrans" cxnId="{9774A97C-643A-413E-9C6E-6CF123C61FE2}">
      <dgm:prSet/>
      <dgm:spPr/>
      <dgm:t>
        <a:bodyPr/>
        <a:lstStyle/>
        <a:p>
          <a:endParaRPr lang="ru-RU"/>
        </a:p>
      </dgm:t>
    </dgm:pt>
    <dgm:pt modelId="{285C3C7F-8F78-4F3A-85E3-1AF29B9839A4}">
      <dgm:prSet phldrT="[Текст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В</a:t>
          </a:r>
          <a:r>
            <a:rPr lang="ru-RU" b="1" dirty="0" smtClean="0">
              <a:solidFill>
                <a:schemeClr val="bg1"/>
              </a:solidFill>
            </a:rPr>
            <a:t>ыявление и распространение лучших управленческих практик и практик реализации современных дополнительных общеобразовательных программ</a:t>
          </a:r>
          <a:endParaRPr lang="ru-RU" b="1" dirty="0">
            <a:solidFill>
              <a:schemeClr val="bg1"/>
            </a:solidFill>
          </a:endParaRPr>
        </a:p>
      </dgm:t>
    </dgm:pt>
    <dgm:pt modelId="{5D2DEB04-C658-4B60-A4F2-6D7C815ED1BE}" type="parTrans" cxnId="{0C49AC28-1291-4ADC-982E-7EFBADDC14B6}">
      <dgm:prSet/>
      <dgm:spPr/>
      <dgm:t>
        <a:bodyPr/>
        <a:lstStyle/>
        <a:p>
          <a:endParaRPr lang="ru-RU"/>
        </a:p>
      </dgm:t>
    </dgm:pt>
    <dgm:pt modelId="{AA26046B-2DBA-435D-9662-AFFB12F917BA}" type="sibTrans" cxnId="{0C49AC28-1291-4ADC-982E-7EFBADDC14B6}">
      <dgm:prSet/>
      <dgm:spPr/>
      <dgm:t>
        <a:bodyPr/>
        <a:lstStyle/>
        <a:p>
          <a:endParaRPr lang="ru-RU"/>
        </a:p>
      </dgm:t>
    </dgm:pt>
    <dgm:pt modelId="{8C89AD3A-80AF-41A9-A1F8-50C13DC44E1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/>
            <a:t>Функционирование АИС «Навигатор» </a:t>
          </a:r>
          <a:endParaRPr lang="ru-RU" sz="1800" b="1" dirty="0"/>
        </a:p>
      </dgm:t>
    </dgm:pt>
    <dgm:pt modelId="{4CD19320-8687-4DD3-8901-116B584C604B}" type="parTrans" cxnId="{3AC58C2B-353A-4045-B3E7-4523B2C593EE}">
      <dgm:prSet/>
      <dgm:spPr/>
      <dgm:t>
        <a:bodyPr/>
        <a:lstStyle/>
        <a:p>
          <a:endParaRPr lang="ru-RU"/>
        </a:p>
      </dgm:t>
    </dgm:pt>
    <dgm:pt modelId="{D2FAA438-93DE-40F8-8C91-F063C5B49334}" type="sibTrans" cxnId="{3AC58C2B-353A-4045-B3E7-4523B2C593EE}">
      <dgm:prSet/>
      <dgm:spPr/>
      <dgm:t>
        <a:bodyPr/>
        <a:lstStyle/>
        <a:p>
          <a:endParaRPr lang="ru-RU"/>
        </a:p>
      </dgm:t>
    </dgm:pt>
    <dgm:pt modelId="{29CD4633-E33F-4A1C-B85A-986A0057F882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Внедрение и распространение системы персонифицированного финансирования дополнительного образования детей </a:t>
          </a:r>
          <a:endParaRPr lang="ru-RU" b="1" dirty="0"/>
        </a:p>
      </dgm:t>
    </dgm:pt>
    <dgm:pt modelId="{BEB43D0A-D44A-479D-8485-10C660951C1C}" type="parTrans" cxnId="{063FE2C7-1506-4149-B45D-8BFC9B1DF23D}">
      <dgm:prSet/>
      <dgm:spPr/>
      <dgm:t>
        <a:bodyPr/>
        <a:lstStyle/>
        <a:p>
          <a:endParaRPr lang="ru-RU"/>
        </a:p>
      </dgm:t>
    </dgm:pt>
    <dgm:pt modelId="{14A4E6FC-F8DD-458D-BCC3-08BF9204C9AD}" type="sibTrans" cxnId="{063FE2C7-1506-4149-B45D-8BFC9B1DF23D}">
      <dgm:prSet/>
      <dgm:spPr/>
      <dgm:t>
        <a:bodyPr/>
        <a:lstStyle/>
        <a:p>
          <a:endParaRPr lang="ru-RU"/>
        </a:p>
      </dgm:t>
    </dgm:pt>
    <dgm:pt modelId="{BAC0286E-E111-4CDD-8C14-A0A63FBBEA57}" type="pres">
      <dgm:prSet presAssocID="{6F8FDE91-9D5E-43AF-9D16-D0806E49DF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F2788E-D0D2-4748-849E-A285010DE01E}" type="pres">
      <dgm:prSet presAssocID="{6F8FDE91-9D5E-43AF-9D16-D0806E49DF00}" presName="cycle" presStyleCnt="0"/>
      <dgm:spPr/>
    </dgm:pt>
    <dgm:pt modelId="{F4A253E4-2169-4338-9056-A1B8D0FF4DAB}" type="pres">
      <dgm:prSet presAssocID="{A8D7ED22-DE2B-4DF0-B7C6-D1B625AF6EB5}" presName="nodeFirstNode" presStyleLbl="node1" presStyleIdx="0" presStyleCnt="5" custScaleX="147850" custScaleY="89590" custRadScaleRad="91773" custRadScaleInc="-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66F6E-DF63-43D7-99FD-1D27AF3E30FB}" type="pres">
      <dgm:prSet presAssocID="{A63E25A0-F706-4CB6-AA7B-31120A2256A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BC441A4-C64C-4664-B1B8-481271C9C777}" type="pres">
      <dgm:prSet presAssocID="{89562892-9777-422A-8A44-25C0A3B2E899}" presName="nodeFollowingNodes" presStyleLbl="node1" presStyleIdx="1" presStyleCnt="5" custScaleX="140180" custScaleY="123298" custRadScaleRad="98288" custRadScaleInc="4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DB5C7-F79C-498D-A81B-162B35FDD23B}" type="pres">
      <dgm:prSet presAssocID="{285C3C7F-8F78-4F3A-85E3-1AF29B9839A4}" presName="nodeFollowingNodes" presStyleLbl="node1" presStyleIdx="2" presStyleCnt="5" custScaleX="140141" custScaleY="124216" custRadScaleRad="104030" custRadScaleInc="-29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81D35-1B3B-46A0-B2F7-0425644C8F71}" type="pres">
      <dgm:prSet presAssocID="{8C89AD3A-80AF-41A9-A1F8-50C13DC44E1D}" presName="nodeFollowingNodes" presStyleLbl="node1" presStyleIdx="3" presStyleCnt="5" custScaleX="129026" custScaleY="123486" custRadScaleRad="107593" custRadScaleInc="27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86E51-2F6D-42AA-86B6-1D741CC780A1}" type="pres">
      <dgm:prSet presAssocID="{29CD4633-E33F-4A1C-B85A-986A0057F882}" presName="nodeFollowingNodes" presStyleLbl="node1" presStyleIdx="4" presStyleCnt="5" custScaleX="136290" custScaleY="120804" custRadScaleRad="100262" custRadScaleInc="-6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58C2B-353A-4045-B3E7-4523B2C593EE}" srcId="{6F8FDE91-9D5E-43AF-9D16-D0806E49DF00}" destId="{8C89AD3A-80AF-41A9-A1F8-50C13DC44E1D}" srcOrd="3" destOrd="0" parTransId="{4CD19320-8687-4DD3-8901-116B584C604B}" sibTransId="{D2FAA438-93DE-40F8-8C91-F063C5B49334}"/>
    <dgm:cxn modelId="{9774A97C-643A-413E-9C6E-6CF123C61FE2}" srcId="{6F8FDE91-9D5E-43AF-9D16-D0806E49DF00}" destId="{89562892-9777-422A-8A44-25C0A3B2E899}" srcOrd="1" destOrd="0" parTransId="{491908C8-02D3-4636-89E0-A9E1DD3CD5A7}" sibTransId="{22B87F00-B35D-4208-AB00-2CF28A2DBCE8}"/>
    <dgm:cxn modelId="{063FE2C7-1506-4149-B45D-8BFC9B1DF23D}" srcId="{6F8FDE91-9D5E-43AF-9D16-D0806E49DF00}" destId="{29CD4633-E33F-4A1C-B85A-986A0057F882}" srcOrd="4" destOrd="0" parTransId="{BEB43D0A-D44A-479D-8485-10C660951C1C}" sibTransId="{14A4E6FC-F8DD-458D-BCC3-08BF9204C9AD}"/>
    <dgm:cxn modelId="{2C6506E8-47DC-4274-84A3-7ED390957E39}" srcId="{6F8FDE91-9D5E-43AF-9D16-D0806E49DF00}" destId="{A8D7ED22-DE2B-4DF0-B7C6-D1B625AF6EB5}" srcOrd="0" destOrd="0" parTransId="{3FDDE11F-31A7-4CDF-ADBA-EED80156BFB6}" sibTransId="{A63E25A0-F706-4CB6-AA7B-31120A2256A0}"/>
    <dgm:cxn modelId="{B18956EA-3FA2-4F34-B2BD-D98900CE2E6D}" type="presOf" srcId="{29CD4633-E33F-4A1C-B85A-986A0057F882}" destId="{71386E51-2F6D-42AA-86B6-1D741CC780A1}" srcOrd="0" destOrd="0" presId="urn:microsoft.com/office/officeart/2005/8/layout/cycle3"/>
    <dgm:cxn modelId="{1DE12798-91A4-4FD3-99EC-3C23C136F21B}" type="presOf" srcId="{285C3C7F-8F78-4F3A-85E3-1AF29B9839A4}" destId="{AB4DB5C7-F79C-498D-A81B-162B35FDD23B}" srcOrd="0" destOrd="0" presId="urn:microsoft.com/office/officeart/2005/8/layout/cycle3"/>
    <dgm:cxn modelId="{0E5A0A1D-EC7B-49C8-B529-9EBD9DE7AC2B}" type="presOf" srcId="{89562892-9777-422A-8A44-25C0A3B2E899}" destId="{EBC441A4-C64C-4664-B1B8-481271C9C777}" srcOrd="0" destOrd="0" presId="urn:microsoft.com/office/officeart/2005/8/layout/cycle3"/>
    <dgm:cxn modelId="{BC013525-A402-48AB-8EB7-DA353A8ED9F8}" type="presOf" srcId="{8C89AD3A-80AF-41A9-A1F8-50C13DC44E1D}" destId="{28981D35-1B3B-46A0-B2F7-0425644C8F71}" srcOrd="0" destOrd="0" presId="urn:microsoft.com/office/officeart/2005/8/layout/cycle3"/>
    <dgm:cxn modelId="{FFE26FD0-7110-4ACE-A00C-1211AE0DC54E}" type="presOf" srcId="{A8D7ED22-DE2B-4DF0-B7C6-D1B625AF6EB5}" destId="{F4A253E4-2169-4338-9056-A1B8D0FF4DAB}" srcOrd="0" destOrd="0" presId="urn:microsoft.com/office/officeart/2005/8/layout/cycle3"/>
    <dgm:cxn modelId="{8A23EAA6-4CD9-4A02-AF57-BFA11C3574BE}" type="presOf" srcId="{6F8FDE91-9D5E-43AF-9D16-D0806E49DF00}" destId="{BAC0286E-E111-4CDD-8C14-A0A63FBBEA57}" srcOrd="0" destOrd="0" presId="urn:microsoft.com/office/officeart/2005/8/layout/cycle3"/>
    <dgm:cxn modelId="{152F0ED0-2A09-4E5E-B15E-BF3E38E7F3E9}" type="presOf" srcId="{A63E25A0-F706-4CB6-AA7B-31120A2256A0}" destId="{5F966F6E-DF63-43D7-99FD-1D27AF3E30FB}" srcOrd="0" destOrd="0" presId="urn:microsoft.com/office/officeart/2005/8/layout/cycle3"/>
    <dgm:cxn modelId="{0C49AC28-1291-4ADC-982E-7EFBADDC14B6}" srcId="{6F8FDE91-9D5E-43AF-9D16-D0806E49DF00}" destId="{285C3C7F-8F78-4F3A-85E3-1AF29B9839A4}" srcOrd="2" destOrd="0" parTransId="{5D2DEB04-C658-4B60-A4F2-6D7C815ED1BE}" sibTransId="{AA26046B-2DBA-435D-9662-AFFB12F917BA}"/>
    <dgm:cxn modelId="{F44CA23D-E6A0-4482-A282-7CC9E9CC9F28}" type="presParOf" srcId="{BAC0286E-E111-4CDD-8C14-A0A63FBBEA57}" destId="{BDF2788E-D0D2-4748-849E-A285010DE01E}" srcOrd="0" destOrd="0" presId="urn:microsoft.com/office/officeart/2005/8/layout/cycle3"/>
    <dgm:cxn modelId="{B417E7A3-C1C8-446F-B7E9-30161901D9BD}" type="presParOf" srcId="{BDF2788E-D0D2-4748-849E-A285010DE01E}" destId="{F4A253E4-2169-4338-9056-A1B8D0FF4DAB}" srcOrd="0" destOrd="0" presId="urn:microsoft.com/office/officeart/2005/8/layout/cycle3"/>
    <dgm:cxn modelId="{0436B303-8D78-483C-8A37-093D0A7EFF7A}" type="presParOf" srcId="{BDF2788E-D0D2-4748-849E-A285010DE01E}" destId="{5F966F6E-DF63-43D7-99FD-1D27AF3E30FB}" srcOrd="1" destOrd="0" presId="urn:microsoft.com/office/officeart/2005/8/layout/cycle3"/>
    <dgm:cxn modelId="{865F0B17-BB0F-4410-9872-E89911D44852}" type="presParOf" srcId="{BDF2788E-D0D2-4748-849E-A285010DE01E}" destId="{EBC441A4-C64C-4664-B1B8-481271C9C777}" srcOrd="2" destOrd="0" presId="urn:microsoft.com/office/officeart/2005/8/layout/cycle3"/>
    <dgm:cxn modelId="{9B3D390B-1947-4FCC-AFD2-576096C23A0A}" type="presParOf" srcId="{BDF2788E-D0D2-4748-849E-A285010DE01E}" destId="{AB4DB5C7-F79C-498D-A81B-162B35FDD23B}" srcOrd="3" destOrd="0" presId="urn:microsoft.com/office/officeart/2005/8/layout/cycle3"/>
    <dgm:cxn modelId="{BB9E6E49-72B8-4F4D-B3C7-6E0A07AA8EAE}" type="presParOf" srcId="{BDF2788E-D0D2-4748-849E-A285010DE01E}" destId="{28981D35-1B3B-46A0-B2F7-0425644C8F71}" srcOrd="4" destOrd="0" presId="urn:microsoft.com/office/officeart/2005/8/layout/cycle3"/>
    <dgm:cxn modelId="{90C43021-18FC-4E6E-8879-651D8AFCB239}" type="presParOf" srcId="{BDF2788E-D0D2-4748-849E-A285010DE01E}" destId="{71386E51-2F6D-42AA-86B6-1D741CC780A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66F6E-DF63-43D7-99FD-1D27AF3E30FB}">
      <dsp:nvSpPr>
        <dsp:cNvPr id="0" name=""/>
        <dsp:cNvSpPr/>
      </dsp:nvSpPr>
      <dsp:spPr>
        <a:xfrm>
          <a:off x="1477345" y="-493101"/>
          <a:ext cx="5380404" cy="5380404"/>
        </a:xfrm>
        <a:prstGeom prst="circularArrow">
          <a:avLst>
            <a:gd name="adj1" fmla="val 5544"/>
            <a:gd name="adj2" fmla="val 330680"/>
            <a:gd name="adj3" fmla="val 12506912"/>
            <a:gd name="adj4" fmla="val 18216218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253E4-2169-4338-9056-A1B8D0FF4DAB}">
      <dsp:nvSpPr>
        <dsp:cNvPr id="0" name=""/>
        <dsp:cNvSpPr/>
      </dsp:nvSpPr>
      <dsp:spPr>
        <a:xfrm>
          <a:off x="2298725" y="147175"/>
          <a:ext cx="3737644" cy="1132416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Осуществление методического, аналитического сопровождени</a:t>
          </a:r>
          <a:r>
            <a:rPr lang="ru-RU" sz="1600" b="1" kern="1200" dirty="0" smtClean="0"/>
            <a:t>я</a:t>
          </a:r>
          <a:endParaRPr lang="ru-RU" sz="1600" b="1" kern="1200" dirty="0"/>
        </a:p>
      </dsp:txBody>
      <dsp:txXfrm>
        <a:off x="2354005" y="202455"/>
        <a:ext cx="3627084" cy="1021856"/>
      </dsp:txXfrm>
    </dsp:sp>
    <dsp:sp modelId="{EBC441A4-C64C-4664-B1B8-481271C9C777}">
      <dsp:nvSpPr>
        <dsp:cNvPr id="0" name=""/>
        <dsp:cNvSpPr/>
      </dsp:nvSpPr>
      <dsp:spPr>
        <a:xfrm>
          <a:off x="4580153" y="1441125"/>
          <a:ext cx="3543747" cy="1558485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Обеспечение развития профессионального мастерства работников сферы дополнительного образования детей Кубани </a:t>
          </a:r>
          <a:endParaRPr lang="ru-RU" sz="1700" b="1" kern="1200" dirty="0"/>
        </a:p>
      </dsp:txBody>
      <dsp:txXfrm>
        <a:off x="4656232" y="1517204"/>
        <a:ext cx="3391589" cy="1406327"/>
      </dsp:txXfrm>
    </dsp:sp>
    <dsp:sp modelId="{AB4DB5C7-F79C-498D-A81B-162B35FDD23B}">
      <dsp:nvSpPr>
        <dsp:cNvPr id="0" name=""/>
        <dsp:cNvSpPr/>
      </dsp:nvSpPr>
      <dsp:spPr>
        <a:xfrm>
          <a:off x="4328846" y="3448704"/>
          <a:ext cx="3542761" cy="1570088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В</a:t>
          </a:r>
          <a:r>
            <a:rPr lang="ru-RU" sz="1700" b="1" kern="1200" dirty="0" smtClean="0">
              <a:solidFill>
                <a:schemeClr val="bg1"/>
              </a:solidFill>
            </a:rPr>
            <a:t>ыявление и распространение лучших управленческих практик и практик реализации современных дополнительных общеобразовательных программ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4405491" y="3525349"/>
        <a:ext cx="3389471" cy="1416798"/>
      </dsp:txXfrm>
    </dsp:sp>
    <dsp:sp modelId="{28981D35-1B3B-46A0-B2F7-0425644C8F71}">
      <dsp:nvSpPr>
        <dsp:cNvPr id="0" name=""/>
        <dsp:cNvSpPr/>
      </dsp:nvSpPr>
      <dsp:spPr>
        <a:xfrm>
          <a:off x="593448" y="3547922"/>
          <a:ext cx="3261774" cy="1560861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Функционирование АИС «Навигатор» </a:t>
          </a:r>
          <a:endParaRPr lang="ru-RU" sz="1800" b="1" kern="1200" dirty="0"/>
        </a:p>
      </dsp:txBody>
      <dsp:txXfrm>
        <a:off x="669643" y="3624117"/>
        <a:ext cx="3109384" cy="1408471"/>
      </dsp:txXfrm>
    </dsp:sp>
    <dsp:sp modelId="{71386E51-2F6D-42AA-86B6-1D741CC780A1}">
      <dsp:nvSpPr>
        <dsp:cNvPr id="0" name=""/>
        <dsp:cNvSpPr/>
      </dsp:nvSpPr>
      <dsp:spPr>
        <a:xfrm>
          <a:off x="225665" y="1488433"/>
          <a:ext cx="3445408" cy="1526961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Внедрение и распространение системы персонифицированного финансирования дополнительного образования детей </a:t>
          </a:r>
          <a:endParaRPr lang="ru-RU" sz="1700" b="1" kern="1200" dirty="0"/>
        </a:p>
      </dsp:txBody>
      <dsp:txXfrm>
        <a:off x="300205" y="1562973"/>
        <a:ext cx="3296328" cy="1377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3AE41-0C9D-4AD7-BE2C-988E714FA9C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AC40-90BB-4E38-9356-39FFAD106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4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" y="95350"/>
            <a:ext cx="12175722" cy="68456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BCB0E1-EC9A-4903-9096-5B5DB5617050}"/>
              </a:ext>
            </a:extLst>
          </p:cNvPr>
          <p:cNvSpPr txBox="1"/>
          <p:nvPr/>
        </p:nvSpPr>
        <p:spPr>
          <a:xfrm>
            <a:off x="833140" y="2834444"/>
            <a:ext cx="94043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Зонального опорного центра 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2020 году в рамках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реализации Целевой модели развития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региональной системы дополнительного образования детей Краснодарского края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Н.И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. Сипягина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8E117DB-B917-4607-9243-320B7CA93744}"/>
              </a:ext>
            </a:extLst>
          </p:cNvPr>
          <p:cNvSpPr/>
          <p:nvPr/>
        </p:nvSpPr>
        <p:spPr>
          <a:xfrm>
            <a:off x="1853293" y="1885"/>
            <a:ext cx="9010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ЗОЦ Черноморской </a:t>
            </a: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регламентируется: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8" y="906048"/>
            <a:ext cx="11876418" cy="5788863"/>
          </a:xfrm>
          <a:prstGeom prst="rect">
            <a:avLst/>
          </a:prstGeom>
          <a:noFill/>
          <a:ln w="9525">
            <a:solidFill>
              <a:srgbClr val="00823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1582" y="1611588"/>
            <a:ext cx="10006502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300" b="1" dirty="0" smtClean="0">
                <a:latin typeface="Times New Roman"/>
                <a:ea typeface="Calibri"/>
                <a:cs typeface="Times New Roman"/>
              </a:rPr>
              <a:t>  Распоряжение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главы администрации (губернатора) Краснодарского края 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№ 177 –р от 04.07.2019г. «О концепции мероприятий по формированию современных управленческих решений и организационно-экономических механизмов в системе дополнительного образования детей в рамках федерального проекта «Успех каждого ребенка» национального проекта «Образование»;</a:t>
            </a:r>
            <a:endParaRPr lang="ru-RU" sz="13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300" b="1" dirty="0" smtClean="0">
                <a:latin typeface="Times New Roman"/>
                <a:ea typeface="Calibri"/>
                <a:cs typeface="Times New Roman"/>
              </a:rPr>
              <a:t> Приказ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Министерства просвещения Р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Ф от 03.09.2019г. № 467 «Об утверждении целевой модели развития региональных систем дополнительного образования детей»;</a:t>
            </a:r>
            <a:endParaRPr lang="ru-RU" sz="13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300" b="1" dirty="0" smtClean="0">
                <a:latin typeface="Times New Roman"/>
                <a:ea typeface="Calibri"/>
                <a:cs typeface="Times New Roman"/>
              </a:rPr>
              <a:t> Приказ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Министерства образования, науки и молодежной политики Краснодарского края 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№ 80- П от 07.02.2020г. «Об утверждении регламента взаимодействия Регионального модельного центра дополнительного образования детей Краснодарского края и базовых организаций по внедрению целевой модели развития региональной системы дополнительного образования детей»;</a:t>
            </a:r>
            <a:endParaRPr lang="ru-RU" sz="13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300" b="1" dirty="0" smtClean="0">
                <a:latin typeface="Times New Roman"/>
                <a:ea typeface="Calibri"/>
                <a:cs typeface="Times New Roman"/>
              </a:rPr>
              <a:t> Приказ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министерства образования, науки  и молодежной политики Краснодарского края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 от 04.02.2020г. № 420 «Об утверждении организационной структуры системы дополнительного образования детей Краснодарского края» (приложение Перечень территориальных зон Краснодарского края в рамках реализации Целевой модели развития региональной системы дополнительного образования детей);</a:t>
            </a:r>
            <a:endParaRPr lang="ru-RU" sz="1300" dirty="0">
              <a:ea typeface="Calibri"/>
              <a:cs typeface="Times New Roman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300" b="1" dirty="0" smtClean="0">
                <a:latin typeface="Times New Roman"/>
                <a:ea typeface="Calibri"/>
                <a:cs typeface="Times New Roman"/>
              </a:rPr>
              <a:t>Типовое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положение о деятельности зонального опорного центра</a:t>
            </a:r>
            <a:endParaRPr lang="ru-RU" sz="13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дополнительного образования детей Краснодарского края Черноморской Западной зоны</a:t>
            </a:r>
            <a:endParaRPr lang="ru-RU" sz="1200" b="1" dirty="0"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806519" y="4599295"/>
            <a:ext cx="2961565" cy="1760561"/>
          </a:xfrm>
          <a:prstGeom prst="ellipse">
            <a:avLst/>
          </a:prstGeom>
          <a:solidFill>
            <a:srgbClr val="339933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Нормативные документы</a:t>
            </a:r>
            <a:endParaRPr lang="ru-RU" sz="2000" b="1" i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 rot="11071408">
            <a:off x="10564581" y="3259329"/>
            <a:ext cx="1378122" cy="2679933"/>
          </a:xfrm>
          <a:prstGeom prst="curvedRightArrow">
            <a:avLst>
              <a:gd name="adj1" fmla="val 25000"/>
              <a:gd name="adj2" fmla="val 50000"/>
              <a:gd name="adj3" fmla="val 23846"/>
            </a:avLst>
          </a:prstGeom>
          <a:solidFill>
            <a:srgbClr val="008238"/>
          </a:solidFill>
          <a:ln>
            <a:solidFill>
              <a:srgbClr val="008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8E117DB-B917-4607-9243-320B7CA93744}"/>
              </a:ext>
            </a:extLst>
          </p:cNvPr>
          <p:cNvSpPr/>
          <p:nvPr/>
        </p:nvSpPr>
        <p:spPr>
          <a:xfrm>
            <a:off x="1411055" y="1885"/>
            <a:ext cx="989488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358775" algn="l"/>
              </a:tabLst>
            </a:pPr>
            <a:r>
              <a:rPr lang="ru-RU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</a:t>
            </a:r>
            <a:r>
              <a:rPr lang="ru-RU" sz="1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опорный центр Черноморской западной </a:t>
            </a:r>
            <a:r>
              <a:rPr lang="ru-RU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зоны включает </a:t>
            </a:r>
            <a:r>
              <a:rPr lang="ru-RU" sz="1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себя из 7 </a:t>
            </a:r>
            <a:r>
              <a:rPr lang="ru-RU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 </a:t>
            </a:r>
            <a:endParaRPr lang="ru-RU" sz="1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8" t="13081" r="28787" b="65426"/>
          <a:stretch/>
        </p:blipFill>
        <p:spPr>
          <a:xfrm>
            <a:off x="124553" y="1030646"/>
            <a:ext cx="6099228" cy="10707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14050" r="22324" b="64328"/>
          <a:stretch/>
        </p:blipFill>
        <p:spPr bwMode="auto">
          <a:xfrm>
            <a:off x="638753" y="2172680"/>
            <a:ext cx="7933038" cy="131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38680" r="30900" b="53549"/>
          <a:stretch/>
        </p:blipFill>
        <p:spPr bwMode="auto">
          <a:xfrm>
            <a:off x="124552" y="3595179"/>
            <a:ext cx="7940135" cy="5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21349" r="4497" b="45881"/>
          <a:stretch/>
        </p:blipFill>
        <p:spPr bwMode="auto">
          <a:xfrm>
            <a:off x="6562739" y="3674998"/>
            <a:ext cx="5676844" cy="12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6243" r="20211" b="57516"/>
          <a:stretch/>
        </p:blipFill>
        <p:spPr bwMode="auto">
          <a:xfrm>
            <a:off x="0" y="4313489"/>
            <a:ext cx="6905053" cy="16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2921" r="25167" b="68667"/>
          <a:stretch/>
        </p:blipFill>
        <p:spPr bwMode="auto">
          <a:xfrm>
            <a:off x="4912690" y="5422690"/>
            <a:ext cx="7135660" cy="11106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22834" r="10161" b="44005"/>
          <a:stretch/>
        </p:blipFill>
        <p:spPr bwMode="auto">
          <a:xfrm>
            <a:off x="6358500" y="1436554"/>
            <a:ext cx="5689851" cy="132974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494" r="15312" b="13011"/>
          <a:stretch/>
        </p:blipFill>
        <p:spPr bwMode="auto">
          <a:xfrm>
            <a:off x="-554180" y="1073594"/>
            <a:ext cx="2967524" cy="15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8E117DB-B917-4607-9243-320B7CA93744}"/>
              </a:ext>
            </a:extLst>
          </p:cNvPr>
          <p:cNvSpPr/>
          <p:nvPr/>
        </p:nvSpPr>
        <p:spPr>
          <a:xfrm>
            <a:off x="2417806" y="1885"/>
            <a:ext cx="7881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ЗОЦ </a:t>
            </a: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Черноморской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13917560"/>
              </p:ext>
            </p:extLst>
          </p:nvPr>
        </p:nvGraphicFramePr>
        <p:xfrm>
          <a:off x="1863837" y="1099219"/>
          <a:ext cx="84047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 descr="https://st2.depositphotos.com/3159197/10060/i/950/depositphotos_100606934-stock-photo-3d-white-people-with-book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840" r="16570"/>
          <a:stretch/>
        </p:blipFill>
        <p:spPr bwMode="auto">
          <a:xfrm>
            <a:off x="10169302" y="1193322"/>
            <a:ext cx="1545881" cy="1994806"/>
          </a:xfrm>
          <a:prstGeom prst="rect">
            <a:avLst/>
          </a:prstGeom>
          <a:solidFill>
            <a:srgbClr val="008238"/>
          </a:solidFill>
        </p:spPr>
      </p:pic>
      <p:pic>
        <p:nvPicPr>
          <p:cNvPr id="3076" name="Picture 4" descr="https://peritius.files.wordpress.com/2013/11/endorsement_doubl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470" y="4407561"/>
            <a:ext cx="2635970" cy="1976978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27" y="981771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62" y="2359685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43" y="4214766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54" y="2190725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40" y="4273967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1" name="Picture 19" descr="https://st.depositphotos.com/1000649/1489/i/950/depositphotos_14893563-stock-photo-set-of-book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194" y="4214766"/>
            <a:ext cx="2287019" cy="17398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8E117DB-B917-4607-9243-320B7CA93744}"/>
              </a:ext>
            </a:extLst>
          </p:cNvPr>
          <p:cNvSpPr/>
          <p:nvPr/>
        </p:nvSpPr>
        <p:spPr>
          <a:xfrm>
            <a:off x="3098248" y="1885"/>
            <a:ext cx="65205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СОВРЕМЕННОЙ СИСТЕМЫ </a:t>
            </a:r>
            <a:endParaRPr lang="ru-RU" sz="16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8" y="1403130"/>
            <a:ext cx="4671538" cy="22770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3" y="3447290"/>
            <a:ext cx="4647247" cy="226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1195" y="1942953"/>
            <a:ext cx="4048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ПРОВЕДЕНО ОРГАНИЗАЦИОННОЕ </a:t>
            </a:r>
            <a:r>
              <a:rPr lang="ru-RU" b="1" dirty="0">
                <a:solidFill>
                  <a:schemeClr val="bg1"/>
                </a:solidFill>
              </a:rPr>
              <a:t>ЗАСЕДАНИЕ ЗОНАЛЬНОГО ОПОРНОГО ЦЕНТРА </a:t>
            </a:r>
            <a:r>
              <a:rPr lang="ru-RU" b="1" dirty="0" smtClean="0">
                <a:solidFill>
                  <a:schemeClr val="bg1"/>
                </a:solidFill>
              </a:rPr>
              <a:t> (</a:t>
            </a:r>
            <a:r>
              <a:rPr lang="ru-RU" b="1" i="1" dirty="0" smtClean="0">
                <a:solidFill>
                  <a:schemeClr val="bg1"/>
                </a:solidFill>
              </a:rPr>
              <a:t>20.02.2020 </a:t>
            </a:r>
            <a:r>
              <a:rPr lang="ru-RU" b="1" i="1" dirty="0">
                <a:solidFill>
                  <a:schemeClr val="bg1"/>
                </a:solidFill>
              </a:rPr>
              <a:t>г</a:t>
            </a:r>
            <a:r>
              <a:rPr lang="ru-RU" b="1" i="1" dirty="0" smtClean="0">
                <a:solidFill>
                  <a:schemeClr val="bg1"/>
                </a:solidFill>
              </a:rPr>
              <a:t>.)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626" y="3979717"/>
            <a:ext cx="3739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Четыре зональных совещания   Муниципальных опорных </a:t>
            </a:r>
            <a:r>
              <a:rPr lang="ru-RU" b="1" dirty="0">
                <a:solidFill>
                  <a:schemeClr val="bg1"/>
                </a:solidFill>
              </a:rPr>
              <a:t>центров Черноморской западной </a:t>
            </a:r>
            <a:r>
              <a:rPr lang="ru-RU" b="1" dirty="0" smtClean="0">
                <a:solidFill>
                  <a:schemeClr val="bg1"/>
                </a:solidFill>
              </a:rPr>
              <a:t>зоны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="" xmlns:a16="http://schemas.microsoft.com/office/drawing/2014/main" id="{2E2C09B7-D18B-4035-8A63-9F08FABFD4C9}"/>
              </a:ext>
            </a:extLst>
          </p:cNvPr>
          <p:cNvSpPr/>
          <p:nvPr/>
        </p:nvSpPr>
        <p:spPr>
          <a:xfrm flipH="1" flipV="1">
            <a:off x="4831936" y="1009451"/>
            <a:ext cx="6419026" cy="82164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514993" y="1187687"/>
            <a:ext cx="40741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Участие в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Краевых конкурсах</a:t>
            </a:r>
            <a:endParaRPr lang="ru-RU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44396" r="78803" b="24569"/>
          <a:stretch/>
        </p:blipFill>
        <p:spPr bwMode="auto">
          <a:xfrm>
            <a:off x="5152571" y="1899961"/>
            <a:ext cx="1982783" cy="193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1419" r="80737" b="39979"/>
          <a:stretch/>
        </p:blipFill>
        <p:spPr bwMode="auto">
          <a:xfrm>
            <a:off x="6096000" y="4259480"/>
            <a:ext cx="1954869" cy="195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1228" r="81599" b="41792"/>
          <a:stretch/>
        </p:blipFill>
        <p:spPr bwMode="auto">
          <a:xfrm>
            <a:off x="8205429" y="1780878"/>
            <a:ext cx="1809427" cy="179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5997" r="80494" b="34267"/>
          <a:stretch/>
        </p:blipFill>
        <p:spPr bwMode="auto">
          <a:xfrm>
            <a:off x="8849295" y="3979717"/>
            <a:ext cx="2050934" cy="19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Овал 20"/>
          <p:cNvSpPr/>
          <p:nvPr/>
        </p:nvSpPr>
        <p:spPr>
          <a:xfrm>
            <a:off x="9101473" y="5717124"/>
            <a:ext cx="3090527" cy="82085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Конкурс профессионального </a:t>
            </a:r>
            <a:r>
              <a:rPr lang="ru-RU" sz="1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мастерства работников сферы дополнительного образования «Сердце отдаю детям»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9257447" y="3180985"/>
            <a:ext cx="2923954" cy="7987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«Лучшая социальная реклама региональной системы дополнительного образования детей Краснодарского края»</a:t>
            </a:r>
            <a:r>
              <a:rPr lang="ru-RU" sz="1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660016" y="5255274"/>
            <a:ext cx="3687497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</a:t>
            </a:r>
            <a:r>
              <a:rPr lang="ru-RU" sz="1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Лучшие практики по выявлению программно-методических и организационно-управленческих условий развития системы дополнительного образования детей Краснодарского края»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096000" y="3526982"/>
            <a:ext cx="2575137" cy="8323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«Лучшая программа развития организаций дополнительного образования»:</a:t>
            </a:r>
            <a:endParaRPr lang="ru-RU" sz="1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2391" y="6243111"/>
            <a:ext cx="5234863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h</a:t>
            </a:r>
            <a:r>
              <a:rPr lang="ru-RU" sz="1200" b="1" u="sng" dirty="0" smtClean="0">
                <a:solidFill>
                  <a:srgbClr val="D60093"/>
                </a:solidFill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ttp</a:t>
            </a:r>
            <a:r>
              <a:rPr lang="ru-RU" sz="1200" b="1" u="sng" dirty="0">
                <a:solidFill>
                  <a:srgbClr val="D60093"/>
                </a:solidFill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://</a:t>
            </a:r>
            <a:r>
              <a:rPr lang="ru-RU" sz="1200" b="1" u="sng" dirty="0" smtClean="0">
                <a:solidFill>
                  <a:srgbClr val="D60093"/>
                </a:solidFill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дворец-творчества.рф/index.php/senter/munitsipal-nyj-opornyj-tsentr</a:t>
            </a:r>
            <a:endParaRPr lang="ru-RU" sz="1200" b="1" u="sng" dirty="0">
              <a:solidFill>
                <a:srgbClr val="D60093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8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8"/>
            <a:ext cx="5826447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419</Words>
  <Application>Microsoft Office PowerPoint</Application>
  <PresentationFormat>Произвольный</PresentationFormat>
  <Paragraphs>55</Paragraphs>
  <Slides>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Натали</cp:lastModifiedBy>
  <cp:revision>26</cp:revision>
  <dcterms:created xsi:type="dcterms:W3CDTF">2021-01-18T13:17:41Z</dcterms:created>
  <dcterms:modified xsi:type="dcterms:W3CDTF">2021-01-25T05:41:11Z</dcterms:modified>
</cp:coreProperties>
</file>